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9"/>
  </p:notesMasterIdLst>
  <p:handoutMasterIdLst>
    <p:handoutMasterId r:id="rId20"/>
  </p:handoutMasterIdLst>
  <p:sldIdLst>
    <p:sldId id="256" r:id="rId2"/>
    <p:sldId id="327" r:id="rId3"/>
    <p:sldId id="315" r:id="rId4"/>
    <p:sldId id="328" r:id="rId5"/>
    <p:sldId id="282" r:id="rId6"/>
    <p:sldId id="283" r:id="rId7"/>
    <p:sldId id="284" r:id="rId8"/>
    <p:sldId id="318" r:id="rId9"/>
    <p:sldId id="319" r:id="rId10"/>
    <p:sldId id="320" r:id="rId11"/>
    <p:sldId id="321" r:id="rId12"/>
    <p:sldId id="322" r:id="rId13"/>
    <p:sldId id="323" r:id="rId14"/>
    <p:sldId id="324" r:id="rId15"/>
    <p:sldId id="325" r:id="rId16"/>
    <p:sldId id="326" r:id="rId17"/>
    <p:sldId id="317" r:id="rId18"/>
  </p:sldIdLst>
  <p:sldSz cx="9144000" cy="6858000" type="screen4x3"/>
  <p:notesSz cx="6858000" cy="9144000"/>
  <p:embeddedFontLs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Open Sans" panose="020B0606030504020204" pitchFamily="34" charset="0"/>
      <p:regular r:id="rId27"/>
      <p:bold r:id="rId28"/>
      <p:italic r:id="rId29"/>
      <p:boldItalic r:id="rId30"/>
    </p:embeddedFont>
    <p:embeddedFont>
      <p:font typeface="Open Sans Light" panose="020B0306030504020204" pitchFamily="34" charset="0"/>
      <p:regular r:id="rId31"/>
      <p:italic r:id="rId32"/>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1BB"/>
    <a:srgbClr val="0C0C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906" autoAdjust="0"/>
    <p:restoredTop sz="94660"/>
  </p:normalViewPr>
  <p:slideViewPr>
    <p:cSldViewPr snapToGrid="0">
      <p:cViewPr varScale="1">
        <p:scale>
          <a:sx n="111" d="100"/>
          <a:sy n="111" d="100"/>
        </p:scale>
        <p:origin x="1212" y="9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1" d="100"/>
          <a:sy n="71" d="100"/>
        </p:scale>
        <p:origin x="322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C1D8630-9237-4BE7-9AFA-F1C8E44CEE44}" type="datetimeFigureOut">
              <a:rPr lang="it-IT" smtClean="0"/>
              <a:t>29/11/2023</a:t>
            </a:fld>
            <a:endParaRPr lang="it-IT"/>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ED67E5A-45CA-4EDD-AEBA-067149AFF583}" type="slidenum">
              <a:rPr lang="it-IT" smtClean="0"/>
              <a:t>‹N›</a:t>
            </a:fld>
            <a:endParaRPr lang="it-IT"/>
          </a:p>
        </p:txBody>
      </p:sp>
    </p:spTree>
    <p:extLst>
      <p:ext uri="{BB962C8B-B14F-4D97-AF65-F5344CB8AC3E}">
        <p14:creationId xmlns:p14="http://schemas.microsoft.com/office/powerpoint/2010/main" val="2693379948"/>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F9ACC-C21F-4FB7-9E0A-95AB9ECDE2E6}" type="datetimeFigureOut">
              <a:rPr lang="it-IT" smtClean="0"/>
              <a:t>29/11/2023</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94DCD6-DEC0-4D63-A891-EB2CCC98DDA2}" type="slidenum">
              <a:rPr lang="it-IT" smtClean="0"/>
              <a:t>‹N›</a:t>
            </a:fld>
            <a:endParaRPr lang="it-IT"/>
          </a:p>
        </p:txBody>
      </p:sp>
    </p:spTree>
    <p:extLst>
      <p:ext uri="{BB962C8B-B14F-4D97-AF65-F5344CB8AC3E}">
        <p14:creationId xmlns:p14="http://schemas.microsoft.com/office/powerpoint/2010/main" val="415157707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3863145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980052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7864968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resentazione sfondo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6500" b="1" i="0" baseline="0">
                <a:solidFill>
                  <a:schemeClr val="bg1"/>
                </a:solidFill>
                <a:latin typeface="Open Sans" charset="0"/>
                <a:ea typeface="Open Sans" charset="0"/>
                <a:cs typeface="Open Sans" charset="0"/>
              </a:defRPr>
            </a:lvl1pPr>
          </a:lstStyle>
          <a:p>
            <a:r>
              <a:rPr lang="en-US"/>
              <a:t>Titolo</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36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565808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it">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8" name="Segnaposto testo 7"/>
          <p:cNvSpPr>
            <a:spLocks noGrp="1"/>
          </p:cNvSpPr>
          <p:nvPr>
            <p:ph type="body" sz="quarter" idx="12" hasCustomPrompt="1"/>
          </p:nvPr>
        </p:nvSpPr>
        <p:spPr>
          <a:xfrm>
            <a:off x="469900" y="1624165"/>
            <a:ext cx="8196263" cy="1064443"/>
          </a:xfrm>
          <a:prstGeom prst="rect">
            <a:avLst/>
          </a:prstGeom>
        </p:spPr>
        <p:txBody>
          <a:bodyPr/>
          <a:lstStyle>
            <a:lvl1pPr marL="0" indent="0">
              <a:lnSpc>
                <a:spcPct val="120000"/>
              </a:lnSpc>
              <a:buFont typeface="Arial" panose="020B0604020202020204" pitchFamily="34" charset="0"/>
              <a:buNone/>
              <a:defRPr sz="5400" i="1">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«Cit.</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l</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a forma non deve andare oltre</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la sua funzione»</a:t>
            </a:r>
            <a:endParaRPr lang="it-IT" sz="5400" i="1"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52610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 immaigne di sfondo">
    <p:bg>
      <p:bgRef idx="1001">
        <a:schemeClr val="bg2"/>
      </p:bgRef>
    </p:bg>
    <p:spTree>
      <p:nvGrpSpPr>
        <p:cNvPr id="1" name=""/>
        <p:cNvGrpSpPr/>
        <p:nvPr/>
      </p:nvGrpSpPr>
      <p:grpSpPr>
        <a:xfrm>
          <a:off x="0" y="0"/>
          <a:ext cx="0" cy="0"/>
          <a:chOff x="0" y="0"/>
          <a:chExt cx="0" cy="0"/>
        </a:xfrm>
      </p:grpSpPr>
      <p:pic>
        <p:nvPicPr>
          <p:cNvPr id="19" name="Immagin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6" name="Segnaposto immagine 15"/>
          <p:cNvSpPr>
            <a:spLocks noGrp="1"/>
          </p:cNvSpPr>
          <p:nvPr>
            <p:ph type="pic" sz="quarter" idx="12"/>
          </p:nvPr>
        </p:nvSpPr>
        <p:spPr>
          <a:xfrm>
            <a:off x="0" y="0"/>
            <a:ext cx="9144000" cy="6858000"/>
          </a:xfrm>
          <a:prstGeom prst="rect">
            <a:avLst/>
          </a:prstGeom>
        </p:spPr>
        <p:txBody>
          <a:bodyPr/>
          <a:lstStyle/>
          <a:p>
            <a:endParaRPr lang="it-IT"/>
          </a:p>
        </p:txBody>
      </p:sp>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2"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21" name="Segnaposto testo 20"/>
          <p:cNvSpPr>
            <a:spLocks noGrp="1"/>
          </p:cNvSpPr>
          <p:nvPr>
            <p:ph type="body" sz="quarter" idx="13" hasCustomPrompt="1"/>
          </p:nvPr>
        </p:nvSpPr>
        <p:spPr>
          <a:xfrm>
            <a:off x="472281" y="395643"/>
            <a:ext cx="8199438" cy="1050925"/>
          </a:xfrm>
          <a:prstGeom prst="rect">
            <a:avLst/>
          </a:prstGeom>
        </p:spPr>
        <p:txBody>
          <a:bodyPr/>
          <a:lstStyle>
            <a:lvl1pPr marL="0" indent="0">
              <a:buFont typeface="Arial" panose="020B0604020202020204" pitchFamily="34" charset="0"/>
              <a:buNone/>
              <a:defRPr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«Slide</a:t>
            </a:r>
            <a:r>
              <a:rPr lang="it-IT" sz="5400" b="0" i="1" kern="1200" baseline="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 per immagini di sfondo + pannello opacizzato per mantenere la leggibilità del testo</a:t>
            </a: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a:t>
            </a:r>
            <a:endParaRPr lang="it-IT"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2948051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presenta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6500" b="1" i="0" baseline="0">
                <a:solidFill>
                  <a:srgbClr val="0061BB"/>
                </a:solidFill>
                <a:latin typeface="Open Sans" charset="0"/>
                <a:ea typeface="Open Sans" charset="0"/>
                <a:cs typeface="Open Sans" charset="0"/>
              </a:defRPr>
            </a:lvl1pPr>
          </a:lstStyle>
          <a:p>
            <a:r>
              <a:rPr lang="en-US"/>
              <a:t>Titolo</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36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Tree>
    <p:extLst>
      <p:ext uri="{BB962C8B-B14F-4D97-AF65-F5344CB8AC3E}">
        <p14:creationId xmlns:p14="http://schemas.microsoft.com/office/powerpoint/2010/main" val="353386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olo sezione sf.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4800" b="1" i="0" baseline="0">
                <a:solidFill>
                  <a:schemeClr val="bg1"/>
                </a:solidFill>
                <a:latin typeface="Open Sans" charset="0"/>
                <a:ea typeface="Open Sans" charset="0"/>
                <a:cs typeface="Open Sans" charset="0"/>
              </a:defRPr>
            </a:lvl1pPr>
          </a:lstStyle>
          <a:p>
            <a:r>
              <a:rPr lang="en-US"/>
              <a:t>Titolo sezione</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28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462498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olo se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4800" b="1" i="0" baseline="0">
                <a:solidFill>
                  <a:srgbClr val="0061BB"/>
                </a:solidFill>
                <a:latin typeface="Open Sans" charset="0"/>
                <a:ea typeface="Open Sans" charset="0"/>
                <a:cs typeface="Open Sans" charset="0"/>
              </a:defRPr>
            </a:lvl1pPr>
          </a:lstStyle>
          <a:p>
            <a:r>
              <a:rPr lang="en-US"/>
              <a:t>Titolo sezione</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28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sezione facoltativo (*)</a:t>
            </a:r>
          </a:p>
        </p:txBody>
      </p:sp>
    </p:spTree>
    <p:extLst>
      <p:ext uri="{BB962C8B-B14F-4D97-AF65-F5344CB8AC3E}">
        <p14:creationId xmlns:p14="http://schemas.microsoft.com/office/powerpoint/2010/main" val="2568453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lenco puntato">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Segnaposto testo 8"/>
          <p:cNvSpPr>
            <a:spLocks noGrp="1"/>
          </p:cNvSpPr>
          <p:nvPr>
            <p:ph type="body" sz="quarter" idx="11" hasCustomPrompt="1"/>
          </p:nvPr>
        </p:nvSpPr>
        <p:spPr>
          <a:xfrm>
            <a:off x="469900" y="1611629"/>
            <a:ext cx="8196263" cy="4401207"/>
          </a:xfrm>
          <a:prstGeom prst="rect">
            <a:avLst/>
          </a:prstGeom>
        </p:spPr>
        <p:txBody>
          <a:bodyPr/>
          <a:lstStyle>
            <a:lvl1pPr marL="285750" indent="-285750">
              <a:buFont typeface="Arial" panose="020B0604020202020204" pitchFamily="34" charset="0"/>
              <a:buChar char="•"/>
              <a:defRPr sz="2800"/>
            </a:lvl1pPr>
          </a:lstStyle>
          <a:p>
            <a:pPr marL="285750" indent="-285750">
              <a:buFont typeface="Arial" panose="020B0604020202020204" pitchFamily="34" charset="0"/>
              <a:buChar char="•"/>
            </a:pPr>
            <a:r>
              <a:rPr lang="it-IT" sz="2400">
                <a:solidFill>
                  <a:srgbClr val="0C0C0C"/>
                </a:solidFill>
                <a:latin typeface="Open Sans" panose="020B0606030504020204" pitchFamily="34" charset="0"/>
                <a:ea typeface="Open Sans" panose="020B0606030504020204" pitchFamily="34" charset="0"/>
                <a:cs typeface="Open Sans" panose="020B0606030504020204" pitchFamily="34" charset="0"/>
              </a:rPr>
              <a:t>Esempio di </a:t>
            </a:r>
            <a:r>
              <a:rPr lang="it-IT" sz="2400" b="1">
                <a:solidFill>
                  <a:srgbClr val="0C0C0C"/>
                </a:solidFill>
                <a:latin typeface="Open Sans" panose="020B0606030504020204" pitchFamily="34" charset="0"/>
                <a:ea typeface="Open Sans" panose="020B0606030504020204" pitchFamily="34" charset="0"/>
                <a:cs typeface="Open Sans" panose="020B0606030504020204" pitchFamily="34" charset="0"/>
              </a:rPr>
              <a:t>elenco puntato</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a:t>
            </a:r>
          </a:p>
          <a:p>
            <a:pPr marL="285750" indent="-285750">
              <a:buFont typeface="Arial" panose="020B0604020202020204" pitchFamily="34" charset="0"/>
              <a:buChar char="•"/>
            </a:pPr>
            <a:r>
              <a:rPr lang="it-IT" sz="2400" b="0" i="0" kern="1200">
                <a:solidFill>
                  <a:srgbClr val="0C0C0C"/>
                </a:solidFill>
                <a:effectLst/>
                <a:latin typeface="Open Sans" panose="020B0606030504020204" pitchFamily="34" charset="0"/>
                <a:ea typeface="Open Sans" panose="020B0606030504020204" pitchFamily="34" charset="0"/>
                <a:cs typeface="Open Sans" panose="020B0606030504020204" pitchFamily="34" charset="0"/>
              </a:rPr>
              <a:t>Consectetur</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adipiscing elit</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Sed do eiusmod tempor incididunt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Ut labore et dolore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61624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olo, sottotiolo, paragraf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1"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sp>
        <p:nvSpPr>
          <p:cNvPr id="9" name="Segnaposto testo 8"/>
          <p:cNvSpPr>
            <a:spLocks noGrp="1"/>
          </p:cNvSpPr>
          <p:nvPr>
            <p:ph type="body" sz="quarter" idx="11" hasCustomPrompt="1"/>
          </p:nvPr>
        </p:nvSpPr>
        <p:spPr>
          <a:xfrm>
            <a:off x="477376" y="1642897"/>
            <a:ext cx="8189547" cy="1420610"/>
          </a:xfrm>
          <a:prstGeom prst="rect">
            <a:avLst/>
          </a:prstGeom>
        </p:spPr>
        <p:txBody>
          <a:bodyPr/>
          <a:lstStyle>
            <a:lvl1pPr marL="0" indent="0">
              <a:lnSpc>
                <a:spcPct val="120000"/>
              </a:lnSpc>
              <a:buFont typeface="Arial" panose="020B0604020202020204" pitchFamily="34" charset="0"/>
              <a:buNone/>
              <a:defRPr sz="240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 consectetur adipiscing elit, sed do eiusmod tempor incididunt ut labore et dolore 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 name="Segnaposto testo 15"/>
          <p:cNvSpPr>
            <a:spLocks noGrp="1"/>
          </p:cNvSpPr>
          <p:nvPr>
            <p:ph type="body" sz="quarter" idx="12" hasCustomPrompt="1"/>
          </p:nvPr>
        </p:nvSpPr>
        <p:spPr>
          <a:xfrm>
            <a:off x="470630" y="3208096"/>
            <a:ext cx="6789979" cy="2804741"/>
          </a:xfrm>
          <a:prstGeom prst="rect">
            <a:avLst/>
          </a:prstGeom>
        </p:spPr>
        <p:txBody>
          <a:bodyPr/>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3241852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olo, sottotitolo, paragrafo due colonne">
    <p:spTree>
      <p:nvGrpSpPr>
        <p:cNvPr id="1" name=""/>
        <p:cNvGrpSpPr/>
        <p:nvPr/>
      </p:nvGrpSpPr>
      <p:grpSpPr>
        <a:xfrm>
          <a:off x="0" y="0"/>
          <a:ext cx="0" cy="0"/>
          <a:chOff x="0" y="0"/>
          <a:chExt cx="0" cy="0"/>
        </a:xfrm>
      </p:grpSpPr>
      <p:sp>
        <p:nvSpPr>
          <p:cNvPr id="16" name="Segnaposto testo 8"/>
          <p:cNvSpPr>
            <a:spLocks noGrp="1"/>
          </p:cNvSpPr>
          <p:nvPr>
            <p:ph type="body" sz="quarter" idx="11" hasCustomPrompt="1"/>
          </p:nvPr>
        </p:nvSpPr>
        <p:spPr>
          <a:xfrm>
            <a:off x="477376" y="1642897"/>
            <a:ext cx="8189547" cy="643358"/>
          </a:xfrm>
          <a:prstGeom prst="rect">
            <a:avLst/>
          </a:prstGeom>
        </p:spPr>
        <p:txBody>
          <a:bodyPr/>
          <a:lstStyle>
            <a:lvl1pPr marL="0" indent="0">
              <a:lnSpc>
                <a:spcPct val="120000"/>
              </a:lnSpc>
              <a:buFont typeface="Arial" panose="020B0604020202020204" pitchFamily="34" charset="0"/>
              <a:buNone/>
              <a:defRPr sz="2400" baseline="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di pagina con testo su due colonne</a:t>
            </a:r>
          </a:p>
        </p:txBody>
      </p:sp>
      <p:sp>
        <p:nvSpPr>
          <p:cNvPr id="12"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7" name="Segnaposto testo 6"/>
          <p:cNvSpPr>
            <a:spLocks noGrp="1"/>
          </p:cNvSpPr>
          <p:nvPr>
            <p:ph type="body" sz="quarter" idx="12" hasCustomPrompt="1"/>
          </p:nvPr>
        </p:nvSpPr>
        <p:spPr>
          <a:xfrm>
            <a:off x="470630" y="2445858"/>
            <a:ext cx="8188325" cy="3632827"/>
          </a:xfrm>
          <a:prstGeom prst="rect">
            <a:avLst/>
          </a:prstGeom>
        </p:spPr>
        <p:txBody>
          <a:bodyPr numCol="2" spcCol="360000"/>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666247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sto sinistra, immagine destra">
    <p:spTree>
      <p:nvGrpSpPr>
        <p:cNvPr id="1" name=""/>
        <p:cNvGrpSpPr/>
        <p:nvPr/>
      </p:nvGrpSpPr>
      <p:grpSpPr>
        <a:xfrm>
          <a:off x="0" y="0"/>
          <a:ext cx="0" cy="0"/>
          <a:chOff x="0" y="0"/>
          <a:chExt cx="0" cy="0"/>
        </a:xfrm>
      </p:grpSpPr>
      <p:sp>
        <p:nvSpPr>
          <p:cNvPr id="19" name="Segnaposto immagine 18"/>
          <p:cNvSpPr>
            <a:spLocks noGrp="1"/>
          </p:cNvSpPr>
          <p:nvPr>
            <p:ph type="pic" sz="quarter" idx="14"/>
          </p:nvPr>
        </p:nvSpPr>
        <p:spPr>
          <a:xfrm>
            <a:off x="4640263" y="0"/>
            <a:ext cx="4503737" cy="6858000"/>
          </a:xfrm>
          <a:prstGeom prst="rect">
            <a:avLst/>
          </a:prstGeom>
        </p:spPr>
        <p:txBody>
          <a:bodyPr/>
          <a:lstStyle/>
          <a:p>
            <a:endParaRPr lang="it-IT"/>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2" name="Title 1"/>
          <p:cNvSpPr>
            <a:spLocks noGrp="1"/>
          </p:cNvSpPr>
          <p:nvPr>
            <p:ph type="ctrTitle" hasCustomPrompt="1"/>
          </p:nvPr>
        </p:nvSpPr>
        <p:spPr>
          <a:xfrm>
            <a:off x="470629"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
        <p:nvSpPr>
          <p:cNvPr id="11" name="Segnaposto testo 10"/>
          <p:cNvSpPr>
            <a:spLocks noGrp="1"/>
          </p:cNvSpPr>
          <p:nvPr>
            <p:ph type="body" sz="quarter" idx="13" hasCustomPrompt="1"/>
          </p:nvPr>
        </p:nvSpPr>
        <p:spPr>
          <a:xfrm>
            <a:off x="470629"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788083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sto destra, immagine sinistra">
    <p:spTree>
      <p:nvGrpSpPr>
        <p:cNvPr id="1" name=""/>
        <p:cNvGrpSpPr/>
        <p:nvPr/>
      </p:nvGrpSpPr>
      <p:grpSpPr>
        <a:xfrm>
          <a:off x="0" y="0"/>
          <a:ext cx="0" cy="0"/>
          <a:chOff x="0" y="0"/>
          <a:chExt cx="0" cy="0"/>
        </a:xfrm>
      </p:grpSpPr>
      <p:sp>
        <p:nvSpPr>
          <p:cNvPr id="17" name="Segnaposto immagine 18"/>
          <p:cNvSpPr>
            <a:spLocks noGrp="1"/>
          </p:cNvSpPr>
          <p:nvPr>
            <p:ph type="pic" sz="quarter" idx="14"/>
          </p:nvPr>
        </p:nvSpPr>
        <p:spPr>
          <a:xfrm>
            <a:off x="0" y="0"/>
            <a:ext cx="4503737" cy="6858000"/>
          </a:xfrm>
          <a:prstGeom prst="rect">
            <a:avLst/>
          </a:prstGeom>
        </p:spPr>
        <p:txBody>
          <a:bodyPr/>
          <a:lstStyle/>
          <a:p>
            <a:endParaRPr lang="it-IT"/>
          </a:p>
        </p:txBody>
      </p:sp>
      <p:sp>
        <p:nvSpPr>
          <p:cNvPr id="16" name="Segnaposto testo 10"/>
          <p:cNvSpPr>
            <a:spLocks noGrp="1"/>
          </p:cNvSpPr>
          <p:nvPr>
            <p:ph type="body" sz="quarter" idx="13" hasCustomPrompt="1"/>
          </p:nvPr>
        </p:nvSpPr>
        <p:spPr>
          <a:xfrm>
            <a:off x="4651054"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Title 1"/>
          <p:cNvSpPr>
            <a:spLocks noGrp="1"/>
          </p:cNvSpPr>
          <p:nvPr>
            <p:ph type="ctrTitle" hasCustomPrompt="1"/>
          </p:nvPr>
        </p:nvSpPr>
        <p:spPr>
          <a:xfrm>
            <a:off x="4661086"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Tree>
    <p:extLst>
      <p:ext uri="{BB962C8B-B14F-4D97-AF65-F5344CB8AC3E}">
        <p14:creationId xmlns:p14="http://schemas.microsoft.com/office/powerpoint/2010/main" val="423517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magin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669600" y="8655124"/>
            <a:ext cx="571500" cy="38100"/>
          </a:xfrm>
          <a:prstGeom prst="rect">
            <a:avLst/>
          </a:prstGeom>
        </p:spPr>
      </p:pic>
    </p:spTree>
    <p:extLst>
      <p:ext uri="{BB962C8B-B14F-4D97-AF65-F5344CB8AC3E}">
        <p14:creationId xmlns:p14="http://schemas.microsoft.com/office/powerpoint/2010/main" val="29676101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1" r:id="rId3"/>
    <p:sldLayoutId id="2147483670" r:id="rId4"/>
    <p:sldLayoutId id="2147483663" r:id="rId5"/>
    <p:sldLayoutId id="2147483665" r:id="rId6"/>
    <p:sldLayoutId id="2147483667" r:id="rId7"/>
    <p:sldLayoutId id="2147483668" r:id="rId8"/>
    <p:sldLayoutId id="2147483669" r:id="rId9"/>
    <p:sldLayoutId id="2147483664" r:id="rId10"/>
    <p:sldLayoutId id="2147483666"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8.png"/><Relationship Id="rId3" Type="http://schemas.openxmlformats.org/officeDocument/2006/relationships/hyperlink" Target="https://www.amazon.com/Mythical-Man-Month-Software-Engineering-Anniversary/dp/0201835959" TargetMode="External"/><Relationship Id="rId7" Type="http://schemas.openxmlformats.org/officeDocument/2006/relationships/image" Target="../media/image20.png"/><Relationship Id="rId12" Type="http://schemas.openxmlformats.org/officeDocument/2006/relationships/hyperlink" Target="https://en.wikipedia.org/wiki/Cynefin_framework" TargetMode="External"/><Relationship Id="rId2" Type="http://schemas.openxmlformats.org/officeDocument/2006/relationships/image" Target="../media/image16.png"/><Relationship Id="rId1" Type="http://schemas.openxmlformats.org/officeDocument/2006/relationships/slideLayout" Target="../slideLayouts/slideLayout10.xml"/><Relationship Id="rId6" Type="http://schemas.openxmlformats.org/officeDocument/2006/relationships/image" Target="../media/image19.png"/><Relationship Id="rId11" Type="http://schemas.openxmlformats.org/officeDocument/2006/relationships/hyperlink" Target="http://cs428.cs.byu.edu/wp-content/uploads/2018/08/Armour-Orders-of-Ignorance.pdf" TargetMode="External"/><Relationship Id="rId5" Type="http://schemas.openxmlformats.org/officeDocument/2006/relationships/image" Target="../media/image18.png"/><Relationship Id="rId10" Type="http://schemas.openxmlformats.org/officeDocument/2006/relationships/hyperlink" Target="https://www.thoughtworks.com/insights/articles/fitness-function-driven-development" TargetMode="External"/><Relationship Id="rId4" Type="http://schemas.openxmlformats.org/officeDocument/2006/relationships/image" Target="../media/image17.png"/><Relationship Id="rId9" Type="http://schemas.openxmlformats.org/officeDocument/2006/relationships/hyperlink" Target="https://en.wikipedia.org/wiki/No_Silver_Bulle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8.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A207B442-4186-9005-877E-27F667194B40}"/>
              </a:ext>
            </a:extLst>
          </p:cNvPr>
          <p:cNvSpPr>
            <a:spLocks noGrp="1"/>
          </p:cNvSpPr>
          <p:nvPr>
            <p:ph type="ctrTitle"/>
          </p:nvPr>
        </p:nvSpPr>
        <p:spPr>
          <a:xfrm>
            <a:off x="0" y="1812023"/>
            <a:ext cx="9144000" cy="1077826"/>
          </a:xfrm>
        </p:spPr>
        <p:txBody>
          <a:bodyPr/>
          <a:lstStyle/>
          <a:p>
            <a:pPr algn="ctr"/>
            <a:r>
              <a:rPr lang="it-IT" sz="4400" dirty="0" err="1"/>
              <a:t>Antifragility</a:t>
            </a:r>
            <a:r>
              <a:rPr lang="it-IT" sz="4400" dirty="0"/>
              <a:t> in Software</a:t>
            </a:r>
          </a:p>
        </p:txBody>
      </p:sp>
      <p:pic>
        <p:nvPicPr>
          <p:cNvPr id="9" name="Immagine 8">
            <a:extLst>
              <a:ext uri="{FF2B5EF4-FFF2-40B4-BE49-F238E27FC236}">
                <a16:creationId xmlns:a16="http://schemas.microsoft.com/office/drawing/2014/main" id="{4CEC902C-E005-D0F5-8EC3-83DCFD05DF78}"/>
              </a:ext>
            </a:extLst>
          </p:cNvPr>
          <p:cNvPicPr>
            <a:picLocks noChangeAspect="1"/>
          </p:cNvPicPr>
          <p:nvPr/>
        </p:nvPicPr>
        <p:blipFill>
          <a:blip r:embed="rId3"/>
          <a:stretch>
            <a:fillRect/>
          </a:stretch>
        </p:blipFill>
        <p:spPr>
          <a:xfrm>
            <a:off x="4033533" y="5572185"/>
            <a:ext cx="1792634" cy="406401"/>
          </a:xfrm>
          <a:prstGeom prst="rect">
            <a:avLst/>
          </a:prstGeom>
        </p:spPr>
      </p:pic>
      <p:sp>
        <p:nvSpPr>
          <p:cNvPr id="2" name="CasellaDiTesto 1">
            <a:extLst>
              <a:ext uri="{FF2B5EF4-FFF2-40B4-BE49-F238E27FC236}">
                <a16:creationId xmlns:a16="http://schemas.microsoft.com/office/drawing/2014/main" id="{BFE59AE6-20E5-AA25-3CA8-AC3C77C58AA6}"/>
              </a:ext>
            </a:extLst>
          </p:cNvPr>
          <p:cNvSpPr txBox="1"/>
          <p:nvPr/>
        </p:nvSpPr>
        <p:spPr>
          <a:xfrm>
            <a:off x="327804" y="3761117"/>
            <a:ext cx="6288656" cy="523220"/>
          </a:xfrm>
          <a:prstGeom prst="rect">
            <a:avLst/>
          </a:prstGeom>
          <a:noFill/>
        </p:spPr>
        <p:txBody>
          <a:bodyPr wrap="square" rtlCol="0">
            <a:spAutoFit/>
          </a:bodyPr>
          <a:lstStyle/>
          <a:p>
            <a:r>
              <a:rPr lang="it-IT" sz="2800" dirty="0" err="1">
                <a:solidFill>
                  <a:schemeClr val="bg1"/>
                </a:solidFill>
              </a:rPr>
              <a:t>Aka</a:t>
            </a:r>
            <a:r>
              <a:rPr lang="it-IT" sz="2800" dirty="0">
                <a:solidFill>
                  <a:schemeClr val="bg1"/>
                </a:solidFill>
              </a:rPr>
              <a:t>: Build a software </a:t>
            </a:r>
            <a:r>
              <a:rPr lang="it-IT" sz="2800" dirty="0" err="1">
                <a:solidFill>
                  <a:schemeClr val="bg1"/>
                </a:solidFill>
              </a:rPr>
              <a:t>that</a:t>
            </a:r>
            <a:r>
              <a:rPr lang="it-IT" sz="2800" dirty="0">
                <a:solidFill>
                  <a:schemeClr val="bg1"/>
                </a:solidFill>
              </a:rPr>
              <a:t> can </a:t>
            </a:r>
            <a:r>
              <a:rPr lang="it-IT" sz="2800" dirty="0" err="1">
                <a:solidFill>
                  <a:schemeClr val="bg1"/>
                </a:solidFill>
              </a:rPr>
              <a:t>change</a:t>
            </a:r>
            <a:endParaRPr lang="it-IT" sz="2800" dirty="0">
              <a:solidFill>
                <a:schemeClr val="bg1"/>
              </a:solidFill>
            </a:endParaRPr>
          </a:p>
        </p:txBody>
      </p:sp>
      <p:pic>
        <p:nvPicPr>
          <p:cNvPr id="3" name="Immagine 2">
            <a:extLst>
              <a:ext uri="{FF2B5EF4-FFF2-40B4-BE49-F238E27FC236}">
                <a16:creationId xmlns:a16="http://schemas.microsoft.com/office/drawing/2014/main" id="{A87258B0-0186-F271-4A62-E176F4E68C8E}"/>
              </a:ext>
            </a:extLst>
          </p:cNvPr>
          <p:cNvPicPr>
            <a:picLocks noChangeAspect="1"/>
          </p:cNvPicPr>
          <p:nvPr/>
        </p:nvPicPr>
        <p:blipFill>
          <a:blip r:embed="rId4"/>
          <a:stretch>
            <a:fillRect/>
          </a:stretch>
        </p:blipFill>
        <p:spPr>
          <a:xfrm>
            <a:off x="468627" y="5572185"/>
            <a:ext cx="1425063" cy="434378"/>
          </a:xfrm>
          <a:prstGeom prst="rect">
            <a:avLst/>
          </a:prstGeom>
        </p:spPr>
      </p:pic>
    </p:spTree>
    <p:extLst>
      <p:ext uri="{BB962C8B-B14F-4D97-AF65-F5344CB8AC3E}">
        <p14:creationId xmlns:p14="http://schemas.microsoft.com/office/powerpoint/2010/main" val="1387042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0" y="4247"/>
            <a:ext cx="9144000" cy="846676"/>
          </a:xfrm>
          <a:solidFill>
            <a:schemeClr val="accent1">
              <a:lumMod val="75000"/>
            </a:schemeClr>
          </a:solidFill>
        </p:spPr>
        <p:txBody>
          <a:bodyPr/>
          <a:lstStyle/>
          <a:p>
            <a:pPr algn="ctr"/>
            <a:r>
              <a:rPr lang="it-IT" sz="4000" dirty="0" err="1">
                <a:solidFill>
                  <a:schemeClr val="bg1"/>
                </a:solidFill>
              </a:rPr>
              <a:t>Evolutionary</a:t>
            </a:r>
            <a:r>
              <a:rPr lang="it-IT" sz="4000" dirty="0">
                <a:solidFill>
                  <a:schemeClr val="bg1"/>
                </a:solidFill>
              </a:rPr>
              <a:t> Architecture</a:t>
            </a:r>
          </a:p>
        </p:txBody>
      </p:sp>
      <p:pic>
        <p:nvPicPr>
          <p:cNvPr id="2" name="Immagine 1">
            <a:extLst>
              <a:ext uri="{FF2B5EF4-FFF2-40B4-BE49-F238E27FC236}">
                <a16:creationId xmlns:a16="http://schemas.microsoft.com/office/drawing/2014/main" id="{B198169E-A380-946A-94DB-BEA02613DF89}"/>
              </a:ext>
            </a:extLst>
          </p:cNvPr>
          <p:cNvPicPr>
            <a:picLocks noChangeAspect="1"/>
          </p:cNvPicPr>
          <p:nvPr/>
        </p:nvPicPr>
        <p:blipFill>
          <a:blip r:embed="rId2"/>
          <a:stretch>
            <a:fillRect/>
          </a:stretch>
        </p:blipFill>
        <p:spPr>
          <a:xfrm>
            <a:off x="167183" y="1897459"/>
            <a:ext cx="2889415" cy="3079983"/>
          </a:xfrm>
          <a:prstGeom prst="rect">
            <a:avLst/>
          </a:prstGeom>
        </p:spPr>
      </p:pic>
      <p:sp>
        <p:nvSpPr>
          <p:cNvPr id="12" name="Scorrimento verticale 11">
            <a:extLst>
              <a:ext uri="{FF2B5EF4-FFF2-40B4-BE49-F238E27FC236}">
                <a16:creationId xmlns:a16="http://schemas.microsoft.com/office/drawing/2014/main" id="{79224534-F912-F0AF-930F-FA6E7FDE9D87}"/>
              </a:ext>
            </a:extLst>
          </p:cNvPr>
          <p:cNvSpPr/>
          <p:nvPr/>
        </p:nvSpPr>
        <p:spPr>
          <a:xfrm>
            <a:off x="3502326" y="1897459"/>
            <a:ext cx="5313870" cy="3079983"/>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sz="2000" dirty="0">
                <a:solidFill>
                  <a:schemeClr val="bg1">
                    <a:lumMod val="95000"/>
                  </a:schemeClr>
                </a:solidFill>
              </a:rPr>
              <a:t>An </a:t>
            </a:r>
            <a:r>
              <a:rPr lang="it-IT" sz="2000" dirty="0" err="1">
                <a:solidFill>
                  <a:schemeClr val="bg1">
                    <a:lumMod val="95000"/>
                  </a:schemeClr>
                </a:solidFill>
              </a:rPr>
              <a:t>Evolutionary</a:t>
            </a:r>
            <a:r>
              <a:rPr lang="it-IT" sz="2000" dirty="0">
                <a:solidFill>
                  <a:schemeClr val="bg1">
                    <a:lumMod val="95000"/>
                  </a:schemeClr>
                </a:solidFill>
              </a:rPr>
              <a:t> Architecture supports </a:t>
            </a:r>
          </a:p>
          <a:p>
            <a:pPr algn="ctr"/>
            <a:r>
              <a:rPr lang="it-IT" sz="2000" b="1" dirty="0" err="1">
                <a:solidFill>
                  <a:schemeClr val="bg1"/>
                </a:solidFill>
              </a:rPr>
              <a:t>guided</a:t>
            </a:r>
            <a:r>
              <a:rPr lang="it-IT" sz="2000" dirty="0">
                <a:solidFill>
                  <a:schemeClr val="bg1"/>
                </a:solidFill>
              </a:rPr>
              <a:t> </a:t>
            </a:r>
            <a:r>
              <a:rPr lang="it-IT" sz="2000" dirty="0" err="1">
                <a:solidFill>
                  <a:schemeClr val="bg1">
                    <a:lumMod val="95000"/>
                  </a:schemeClr>
                </a:solidFill>
              </a:rPr>
              <a:t>incremental</a:t>
            </a:r>
            <a:r>
              <a:rPr lang="it-IT" sz="2000" dirty="0">
                <a:solidFill>
                  <a:schemeClr val="bg1">
                    <a:lumMod val="95000"/>
                  </a:schemeClr>
                </a:solidFill>
              </a:rPr>
              <a:t> </a:t>
            </a:r>
            <a:r>
              <a:rPr lang="it-IT" sz="2000" dirty="0" err="1">
                <a:solidFill>
                  <a:schemeClr val="bg1">
                    <a:lumMod val="95000"/>
                  </a:schemeClr>
                </a:solidFill>
              </a:rPr>
              <a:t>change</a:t>
            </a:r>
            <a:r>
              <a:rPr lang="it-IT" sz="2000" dirty="0">
                <a:solidFill>
                  <a:schemeClr val="bg1">
                    <a:lumMod val="95000"/>
                  </a:schemeClr>
                </a:solidFill>
              </a:rPr>
              <a:t> </a:t>
            </a:r>
            <a:r>
              <a:rPr lang="it-IT" sz="2000" dirty="0" err="1">
                <a:solidFill>
                  <a:schemeClr val="bg1">
                    <a:lumMod val="95000"/>
                  </a:schemeClr>
                </a:solidFill>
              </a:rPr>
              <a:t>across</a:t>
            </a:r>
            <a:r>
              <a:rPr lang="it-IT" sz="2000" dirty="0">
                <a:solidFill>
                  <a:schemeClr val="bg1">
                    <a:lumMod val="95000"/>
                  </a:schemeClr>
                </a:solidFill>
              </a:rPr>
              <a:t> </a:t>
            </a:r>
          </a:p>
          <a:p>
            <a:pPr algn="ctr"/>
            <a:r>
              <a:rPr lang="it-IT" sz="2000" dirty="0">
                <a:solidFill>
                  <a:schemeClr val="bg1">
                    <a:lumMod val="95000"/>
                  </a:schemeClr>
                </a:solidFill>
              </a:rPr>
              <a:t>multiple </a:t>
            </a:r>
            <a:r>
              <a:rPr lang="it-IT" sz="2000" dirty="0" err="1">
                <a:solidFill>
                  <a:schemeClr val="bg1">
                    <a:lumMod val="95000"/>
                  </a:schemeClr>
                </a:solidFill>
              </a:rPr>
              <a:t>dimensions</a:t>
            </a:r>
            <a:endParaRPr lang="it-IT" sz="2000" dirty="0">
              <a:solidFill>
                <a:schemeClr val="bg1">
                  <a:lumMod val="95000"/>
                </a:schemeClr>
              </a:solidFill>
            </a:endParaRPr>
          </a:p>
          <a:p>
            <a:pPr algn="ctr"/>
            <a:endParaRPr lang="it-IT" dirty="0"/>
          </a:p>
        </p:txBody>
      </p:sp>
      <p:pic>
        <p:nvPicPr>
          <p:cNvPr id="4" name="Immagine 3">
            <a:extLst>
              <a:ext uri="{FF2B5EF4-FFF2-40B4-BE49-F238E27FC236}">
                <a16:creationId xmlns:a16="http://schemas.microsoft.com/office/drawing/2014/main" id="{557FA9C3-D8D4-9891-74E3-10A8E9766545}"/>
              </a:ext>
            </a:extLst>
          </p:cNvPr>
          <p:cNvPicPr>
            <a:picLocks noChangeAspect="1"/>
          </p:cNvPicPr>
          <p:nvPr/>
        </p:nvPicPr>
        <p:blipFill>
          <a:blip r:embed="rId3"/>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2524216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0" y="4247"/>
            <a:ext cx="9144000" cy="846676"/>
          </a:xfrm>
          <a:solidFill>
            <a:schemeClr val="accent1">
              <a:lumMod val="75000"/>
            </a:schemeClr>
          </a:solidFill>
        </p:spPr>
        <p:txBody>
          <a:bodyPr/>
          <a:lstStyle/>
          <a:p>
            <a:pPr algn="ctr"/>
            <a:r>
              <a:rPr lang="it-IT" sz="4000" dirty="0" err="1">
                <a:solidFill>
                  <a:schemeClr val="bg1"/>
                </a:solidFill>
              </a:rPr>
              <a:t>Evolutionary</a:t>
            </a:r>
            <a:r>
              <a:rPr lang="it-IT" sz="4000" dirty="0">
                <a:solidFill>
                  <a:schemeClr val="bg1"/>
                </a:solidFill>
              </a:rPr>
              <a:t> Architecture</a:t>
            </a:r>
          </a:p>
        </p:txBody>
      </p:sp>
      <p:pic>
        <p:nvPicPr>
          <p:cNvPr id="2" name="Immagine 1">
            <a:extLst>
              <a:ext uri="{FF2B5EF4-FFF2-40B4-BE49-F238E27FC236}">
                <a16:creationId xmlns:a16="http://schemas.microsoft.com/office/drawing/2014/main" id="{B198169E-A380-946A-94DB-BEA02613DF89}"/>
              </a:ext>
            </a:extLst>
          </p:cNvPr>
          <p:cNvPicPr>
            <a:picLocks noChangeAspect="1"/>
          </p:cNvPicPr>
          <p:nvPr/>
        </p:nvPicPr>
        <p:blipFill>
          <a:blip r:embed="rId2"/>
          <a:stretch>
            <a:fillRect/>
          </a:stretch>
        </p:blipFill>
        <p:spPr>
          <a:xfrm>
            <a:off x="167183" y="1897459"/>
            <a:ext cx="2889415" cy="3079983"/>
          </a:xfrm>
          <a:prstGeom prst="rect">
            <a:avLst/>
          </a:prstGeom>
        </p:spPr>
      </p:pic>
      <p:sp>
        <p:nvSpPr>
          <p:cNvPr id="12" name="Scorrimento verticale 11">
            <a:extLst>
              <a:ext uri="{FF2B5EF4-FFF2-40B4-BE49-F238E27FC236}">
                <a16:creationId xmlns:a16="http://schemas.microsoft.com/office/drawing/2014/main" id="{79224534-F912-F0AF-930F-FA6E7FDE9D87}"/>
              </a:ext>
            </a:extLst>
          </p:cNvPr>
          <p:cNvSpPr/>
          <p:nvPr/>
        </p:nvSpPr>
        <p:spPr>
          <a:xfrm>
            <a:off x="3502326" y="1897459"/>
            <a:ext cx="5313870" cy="3079983"/>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sz="2000" dirty="0">
                <a:solidFill>
                  <a:schemeClr val="bg1">
                    <a:lumMod val="95000"/>
                  </a:schemeClr>
                </a:solidFill>
              </a:rPr>
              <a:t>An </a:t>
            </a:r>
            <a:r>
              <a:rPr lang="it-IT" sz="2000" dirty="0" err="1">
                <a:solidFill>
                  <a:schemeClr val="bg1">
                    <a:lumMod val="95000"/>
                  </a:schemeClr>
                </a:solidFill>
              </a:rPr>
              <a:t>Evolutionary</a:t>
            </a:r>
            <a:r>
              <a:rPr lang="it-IT" sz="2000" dirty="0">
                <a:solidFill>
                  <a:schemeClr val="bg1">
                    <a:lumMod val="95000"/>
                  </a:schemeClr>
                </a:solidFill>
              </a:rPr>
              <a:t> Architecture supports </a:t>
            </a:r>
          </a:p>
          <a:p>
            <a:pPr algn="ctr"/>
            <a:r>
              <a:rPr lang="it-IT" sz="2000" dirty="0" err="1">
                <a:solidFill>
                  <a:schemeClr val="bg1">
                    <a:lumMod val="95000"/>
                  </a:schemeClr>
                </a:solidFill>
              </a:rPr>
              <a:t>guided</a:t>
            </a:r>
            <a:r>
              <a:rPr lang="it-IT" sz="2000" dirty="0">
                <a:solidFill>
                  <a:schemeClr val="bg1">
                    <a:lumMod val="95000"/>
                  </a:schemeClr>
                </a:solidFill>
              </a:rPr>
              <a:t> </a:t>
            </a:r>
            <a:r>
              <a:rPr lang="it-IT" sz="2000" b="1" dirty="0" err="1">
                <a:solidFill>
                  <a:schemeClr val="bg1"/>
                </a:solidFill>
              </a:rPr>
              <a:t>incremental</a:t>
            </a:r>
            <a:r>
              <a:rPr lang="it-IT" sz="2000" dirty="0">
                <a:solidFill>
                  <a:schemeClr val="bg1"/>
                </a:solidFill>
              </a:rPr>
              <a:t> </a:t>
            </a:r>
            <a:r>
              <a:rPr lang="it-IT" sz="2000" dirty="0" err="1">
                <a:solidFill>
                  <a:schemeClr val="bg1">
                    <a:lumMod val="95000"/>
                  </a:schemeClr>
                </a:solidFill>
              </a:rPr>
              <a:t>change</a:t>
            </a:r>
            <a:r>
              <a:rPr lang="it-IT" sz="2000" dirty="0">
                <a:solidFill>
                  <a:schemeClr val="bg1">
                    <a:lumMod val="95000"/>
                  </a:schemeClr>
                </a:solidFill>
              </a:rPr>
              <a:t> </a:t>
            </a:r>
            <a:r>
              <a:rPr lang="it-IT" sz="2000" dirty="0" err="1">
                <a:solidFill>
                  <a:schemeClr val="bg1">
                    <a:lumMod val="95000"/>
                  </a:schemeClr>
                </a:solidFill>
              </a:rPr>
              <a:t>across</a:t>
            </a:r>
            <a:r>
              <a:rPr lang="it-IT" sz="2000" dirty="0">
                <a:solidFill>
                  <a:schemeClr val="bg1">
                    <a:lumMod val="95000"/>
                  </a:schemeClr>
                </a:solidFill>
              </a:rPr>
              <a:t> </a:t>
            </a:r>
          </a:p>
          <a:p>
            <a:pPr algn="ctr"/>
            <a:r>
              <a:rPr lang="it-IT" sz="2000" dirty="0">
                <a:solidFill>
                  <a:schemeClr val="bg1">
                    <a:lumMod val="95000"/>
                  </a:schemeClr>
                </a:solidFill>
              </a:rPr>
              <a:t>multiple </a:t>
            </a:r>
            <a:r>
              <a:rPr lang="it-IT" sz="2000" dirty="0" err="1">
                <a:solidFill>
                  <a:schemeClr val="bg1">
                    <a:lumMod val="95000"/>
                  </a:schemeClr>
                </a:solidFill>
              </a:rPr>
              <a:t>dimensions</a:t>
            </a:r>
            <a:endParaRPr lang="it-IT" sz="2000" dirty="0">
              <a:solidFill>
                <a:schemeClr val="bg1">
                  <a:lumMod val="95000"/>
                </a:schemeClr>
              </a:solidFill>
            </a:endParaRPr>
          </a:p>
          <a:p>
            <a:pPr algn="ctr"/>
            <a:endParaRPr lang="it-IT" dirty="0"/>
          </a:p>
        </p:txBody>
      </p:sp>
      <p:pic>
        <p:nvPicPr>
          <p:cNvPr id="4" name="Immagine 3">
            <a:extLst>
              <a:ext uri="{FF2B5EF4-FFF2-40B4-BE49-F238E27FC236}">
                <a16:creationId xmlns:a16="http://schemas.microsoft.com/office/drawing/2014/main" id="{55378919-582C-97E4-E2C2-6477C462C724}"/>
              </a:ext>
            </a:extLst>
          </p:cNvPr>
          <p:cNvPicPr>
            <a:picLocks noChangeAspect="1"/>
          </p:cNvPicPr>
          <p:nvPr/>
        </p:nvPicPr>
        <p:blipFill>
          <a:blip r:embed="rId3"/>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869001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0" y="4247"/>
            <a:ext cx="9144000" cy="846676"/>
          </a:xfrm>
          <a:solidFill>
            <a:schemeClr val="accent1">
              <a:lumMod val="75000"/>
            </a:schemeClr>
          </a:solidFill>
        </p:spPr>
        <p:txBody>
          <a:bodyPr/>
          <a:lstStyle/>
          <a:p>
            <a:pPr algn="ctr"/>
            <a:r>
              <a:rPr lang="it-IT" sz="4000" dirty="0" err="1">
                <a:solidFill>
                  <a:schemeClr val="bg1"/>
                </a:solidFill>
              </a:rPr>
              <a:t>Evolutionary</a:t>
            </a:r>
            <a:r>
              <a:rPr lang="it-IT" sz="4000" dirty="0">
                <a:solidFill>
                  <a:schemeClr val="bg1"/>
                </a:solidFill>
              </a:rPr>
              <a:t> Architecture</a:t>
            </a:r>
          </a:p>
        </p:txBody>
      </p:sp>
      <p:pic>
        <p:nvPicPr>
          <p:cNvPr id="2" name="Immagine 1">
            <a:extLst>
              <a:ext uri="{FF2B5EF4-FFF2-40B4-BE49-F238E27FC236}">
                <a16:creationId xmlns:a16="http://schemas.microsoft.com/office/drawing/2014/main" id="{B198169E-A380-946A-94DB-BEA02613DF89}"/>
              </a:ext>
            </a:extLst>
          </p:cNvPr>
          <p:cNvPicPr>
            <a:picLocks noChangeAspect="1"/>
          </p:cNvPicPr>
          <p:nvPr/>
        </p:nvPicPr>
        <p:blipFill>
          <a:blip r:embed="rId2"/>
          <a:stretch>
            <a:fillRect/>
          </a:stretch>
        </p:blipFill>
        <p:spPr>
          <a:xfrm>
            <a:off x="167183" y="1897459"/>
            <a:ext cx="2889415" cy="3079983"/>
          </a:xfrm>
          <a:prstGeom prst="rect">
            <a:avLst/>
          </a:prstGeom>
        </p:spPr>
      </p:pic>
      <p:sp>
        <p:nvSpPr>
          <p:cNvPr id="12" name="Scorrimento verticale 11">
            <a:extLst>
              <a:ext uri="{FF2B5EF4-FFF2-40B4-BE49-F238E27FC236}">
                <a16:creationId xmlns:a16="http://schemas.microsoft.com/office/drawing/2014/main" id="{79224534-F912-F0AF-930F-FA6E7FDE9D87}"/>
              </a:ext>
            </a:extLst>
          </p:cNvPr>
          <p:cNvSpPr/>
          <p:nvPr/>
        </p:nvSpPr>
        <p:spPr>
          <a:xfrm>
            <a:off x="3502326" y="1897459"/>
            <a:ext cx="5313870" cy="3079983"/>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sz="2000" dirty="0">
                <a:solidFill>
                  <a:schemeClr val="bg1">
                    <a:lumMod val="95000"/>
                  </a:schemeClr>
                </a:solidFill>
              </a:rPr>
              <a:t>An </a:t>
            </a:r>
            <a:r>
              <a:rPr lang="it-IT" sz="2000" dirty="0" err="1">
                <a:solidFill>
                  <a:schemeClr val="bg1">
                    <a:lumMod val="95000"/>
                  </a:schemeClr>
                </a:solidFill>
              </a:rPr>
              <a:t>Evolutionary</a:t>
            </a:r>
            <a:r>
              <a:rPr lang="it-IT" sz="2000" dirty="0">
                <a:solidFill>
                  <a:schemeClr val="bg1">
                    <a:lumMod val="95000"/>
                  </a:schemeClr>
                </a:solidFill>
              </a:rPr>
              <a:t> Architecture supports </a:t>
            </a:r>
          </a:p>
          <a:p>
            <a:pPr algn="ctr"/>
            <a:r>
              <a:rPr lang="it-IT" sz="2000" dirty="0" err="1">
                <a:solidFill>
                  <a:schemeClr val="bg1">
                    <a:lumMod val="95000"/>
                  </a:schemeClr>
                </a:solidFill>
              </a:rPr>
              <a:t>guided</a:t>
            </a:r>
            <a:r>
              <a:rPr lang="it-IT" sz="2000" dirty="0">
                <a:solidFill>
                  <a:schemeClr val="bg1">
                    <a:lumMod val="95000"/>
                  </a:schemeClr>
                </a:solidFill>
              </a:rPr>
              <a:t> </a:t>
            </a:r>
            <a:r>
              <a:rPr lang="it-IT" sz="2000" dirty="0" err="1">
                <a:solidFill>
                  <a:schemeClr val="bg1">
                    <a:lumMod val="95000"/>
                  </a:schemeClr>
                </a:solidFill>
              </a:rPr>
              <a:t>incremental</a:t>
            </a:r>
            <a:r>
              <a:rPr lang="it-IT" sz="2000" dirty="0">
                <a:solidFill>
                  <a:schemeClr val="bg1">
                    <a:lumMod val="95000"/>
                  </a:schemeClr>
                </a:solidFill>
              </a:rPr>
              <a:t> </a:t>
            </a:r>
            <a:r>
              <a:rPr lang="it-IT" sz="2000" dirty="0" err="1">
                <a:solidFill>
                  <a:schemeClr val="bg1">
                    <a:lumMod val="95000"/>
                  </a:schemeClr>
                </a:solidFill>
              </a:rPr>
              <a:t>change</a:t>
            </a:r>
            <a:r>
              <a:rPr lang="it-IT" sz="2000" dirty="0">
                <a:solidFill>
                  <a:schemeClr val="bg1">
                    <a:lumMod val="95000"/>
                  </a:schemeClr>
                </a:solidFill>
              </a:rPr>
              <a:t> </a:t>
            </a:r>
            <a:r>
              <a:rPr lang="it-IT" sz="2000" dirty="0" err="1">
                <a:solidFill>
                  <a:schemeClr val="bg1">
                    <a:lumMod val="95000"/>
                  </a:schemeClr>
                </a:solidFill>
              </a:rPr>
              <a:t>across</a:t>
            </a:r>
            <a:r>
              <a:rPr lang="it-IT" sz="2000" dirty="0">
                <a:solidFill>
                  <a:schemeClr val="bg1">
                    <a:lumMod val="95000"/>
                  </a:schemeClr>
                </a:solidFill>
              </a:rPr>
              <a:t> </a:t>
            </a:r>
          </a:p>
          <a:p>
            <a:pPr algn="ctr"/>
            <a:r>
              <a:rPr lang="it-IT" sz="2000" b="1" dirty="0">
                <a:solidFill>
                  <a:schemeClr val="bg1"/>
                </a:solidFill>
              </a:rPr>
              <a:t>multiple </a:t>
            </a:r>
            <a:r>
              <a:rPr lang="it-IT" sz="2000" b="1" dirty="0" err="1">
                <a:solidFill>
                  <a:schemeClr val="bg1"/>
                </a:solidFill>
              </a:rPr>
              <a:t>dimensions</a:t>
            </a:r>
            <a:endParaRPr lang="it-IT" sz="2000" b="1" dirty="0">
              <a:solidFill>
                <a:schemeClr val="bg1"/>
              </a:solidFill>
            </a:endParaRPr>
          </a:p>
          <a:p>
            <a:pPr algn="ctr"/>
            <a:endParaRPr lang="it-IT" dirty="0"/>
          </a:p>
        </p:txBody>
      </p:sp>
      <p:pic>
        <p:nvPicPr>
          <p:cNvPr id="4" name="Immagine 3">
            <a:extLst>
              <a:ext uri="{FF2B5EF4-FFF2-40B4-BE49-F238E27FC236}">
                <a16:creationId xmlns:a16="http://schemas.microsoft.com/office/drawing/2014/main" id="{436D6957-423D-BA0B-74E9-7EC313081F7F}"/>
              </a:ext>
            </a:extLst>
          </p:cNvPr>
          <p:cNvPicPr>
            <a:picLocks noChangeAspect="1"/>
          </p:cNvPicPr>
          <p:nvPr/>
        </p:nvPicPr>
        <p:blipFill>
          <a:blip r:embed="rId3"/>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69157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0" y="4247"/>
            <a:ext cx="9144000" cy="846676"/>
          </a:xfrm>
          <a:solidFill>
            <a:schemeClr val="accent1">
              <a:lumMod val="75000"/>
            </a:schemeClr>
          </a:solidFill>
        </p:spPr>
        <p:txBody>
          <a:bodyPr/>
          <a:lstStyle/>
          <a:p>
            <a:pPr algn="ctr"/>
            <a:r>
              <a:rPr lang="it-IT" sz="4000" dirty="0" err="1">
                <a:solidFill>
                  <a:schemeClr val="bg1"/>
                </a:solidFill>
              </a:rPr>
              <a:t>Guided</a:t>
            </a:r>
            <a:endParaRPr lang="it-IT" sz="4000" dirty="0">
              <a:solidFill>
                <a:schemeClr val="bg1"/>
              </a:solidFill>
            </a:endParaRPr>
          </a:p>
        </p:txBody>
      </p:sp>
      <p:sp>
        <p:nvSpPr>
          <p:cNvPr id="5" name="Scorrimento orizzontale 4">
            <a:extLst>
              <a:ext uri="{FF2B5EF4-FFF2-40B4-BE49-F238E27FC236}">
                <a16:creationId xmlns:a16="http://schemas.microsoft.com/office/drawing/2014/main" id="{9AD5976C-E354-25AD-1A61-1209E13BC59F}"/>
              </a:ext>
            </a:extLst>
          </p:cNvPr>
          <p:cNvSpPr/>
          <p:nvPr/>
        </p:nvSpPr>
        <p:spPr>
          <a:xfrm>
            <a:off x="296418" y="1036202"/>
            <a:ext cx="8380916" cy="1259633"/>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solidFill>
                  <a:schemeClr val="tx1"/>
                </a:solidFill>
              </a:rPr>
              <a:t>Fitness </a:t>
            </a:r>
            <a:r>
              <a:rPr lang="it-IT" sz="2000" dirty="0" err="1">
                <a:solidFill>
                  <a:schemeClr val="tx1"/>
                </a:solidFill>
              </a:rPr>
              <a:t>Functions</a:t>
            </a:r>
            <a:endParaRPr lang="it-IT" sz="2000" dirty="0">
              <a:solidFill>
                <a:schemeClr val="tx1"/>
              </a:solidFill>
            </a:endParaRPr>
          </a:p>
        </p:txBody>
      </p:sp>
      <p:sp>
        <p:nvSpPr>
          <p:cNvPr id="6" name="Scorrimento verticale 5">
            <a:extLst>
              <a:ext uri="{FF2B5EF4-FFF2-40B4-BE49-F238E27FC236}">
                <a16:creationId xmlns:a16="http://schemas.microsoft.com/office/drawing/2014/main" id="{5E0633A7-1D2D-B126-3D52-99ED3AD0A230}"/>
              </a:ext>
            </a:extLst>
          </p:cNvPr>
          <p:cNvSpPr/>
          <p:nvPr/>
        </p:nvSpPr>
        <p:spPr>
          <a:xfrm>
            <a:off x="296418" y="2398473"/>
            <a:ext cx="2610973" cy="3499097"/>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a:solidFill>
                  <a:schemeClr val="bg1"/>
                </a:solidFill>
              </a:rPr>
              <a:t>An </a:t>
            </a:r>
            <a:r>
              <a:rPr lang="it-IT" dirty="0" err="1">
                <a:solidFill>
                  <a:schemeClr val="bg1"/>
                </a:solidFill>
              </a:rPr>
              <a:t>evolutionary</a:t>
            </a:r>
            <a:r>
              <a:rPr lang="it-IT" dirty="0">
                <a:solidFill>
                  <a:schemeClr val="bg1"/>
                </a:solidFill>
              </a:rPr>
              <a:t> computing fitness </a:t>
            </a:r>
            <a:r>
              <a:rPr lang="it-IT" dirty="0" err="1">
                <a:solidFill>
                  <a:schemeClr val="bg1"/>
                </a:solidFill>
              </a:rPr>
              <a:t>function</a:t>
            </a:r>
            <a:r>
              <a:rPr lang="it-IT" dirty="0">
                <a:solidFill>
                  <a:schemeClr val="bg1"/>
                </a:solidFill>
              </a:rPr>
              <a:t> </a:t>
            </a:r>
            <a:r>
              <a:rPr lang="it-IT" dirty="0" err="1">
                <a:solidFill>
                  <a:schemeClr val="bg1"/>
                </a:solidFill>
              </a:rPr>
              <a:t>characterizes</a:t>
            </a:r>
            <a:r>
              <a:rPr lang="it-IT" dirty="0">
                <a:solidFill>
                  <a:schemeClr val="bg1"/>
                </a:solidFill>
              </a:rPr>
              <a:t> </a:t>
            </a:r>
            <a:r>
              <a:rPr lang="it-IT" dirty="0" err="1">
                <a:solidFill>
                  <a:schemeClr val="bg1"/>
                </a:solidFill>
              </a:rPr>
              <a:t>how</a:t>
            </a:r>
            <a:r>
              <a:rPr lang="it-IT" dirty="0">
                <a:solidFill>
                  <a:schemeClr val="bg1"/>
                </a:solidFill>
              </a:rPr>
              <a:t> close a </a:t>
            </a:r>
            <a:r>
              <a:rPr lang="it-IT" dirty="0" err="1">
                <a:solidFill>
                  <a:schemeClr val="bg1"/>
                </a:solidFill>
              </a:rPr>
              <a:t>solution</a:t>
            </a:r>
            <a:r>
              <a:rPr lang="it-IT" dirty="0">
                <a:solidFill>
                  <a:schemeClr val="bg1"/>
                </a:solidFill>
              </a:rPr>
              <a:t> </a:t>
            </a:r>
            <a:r>
              <a:rPr lang="it-IT" dirty="0" err="1">
                <a:solidFill>
                  <a:schemeClr val="bg1"/>
                </a:solidFill>
              </a:rPr>
              <a:t>is</a:t>
            </a:r>
            <a:r>
              <a:rPr lang="it-IT" dirty="0">
                <a:solidFill>
                  <a:schemeClr val="bg1"/>
                </a:solidFill>
              </a:rPr>
              <a:t> to desire </a:t>
            </a:r>
            <a:r>
              <a:rPr lang="it-IT" dirty="0" err="1">
                <a:solidFill>
                  <a:schemeClr val="bg1"/>
                </a:solidFill>
              </a:rPr>
              <a:t>result</a:t>
            </a:r>
            <a:endParaRPr lang="it-IT" dirty="0">
              <a:solidFill>
                <a:schemeClr val="bg1"/>
              </a:solidFill>
            </a:endParaRPr>
          </a:p>
          <a:p>
            <a:pPr algn="ctr"/>
            <a:endParaRPr lang="it-IT" dirty="0"/>
          </a:p>
        </p:txBody>
      </p:sp>
      <p:sp>
        <p:nvSpPr>
          <p:cNvPr id="7" name="Scorrimento verticale 6">
            <a:extLst>
              <a:ext uri="{FF2B5EF4-FFF2-40B4-BE49-F238E27FC236}">
                <a16:creationId xmlns:a16="http://schemas.microsoft.com/office/drawing/2014/main" id="{FA73A09A-4E52-7DB6-8A52-FCC33B71B636}"/>
              </a:ext>
            </a:extLst>
          </p:cNvPr>
          <p:cNvSpPr/>
          <p:nvPr/>
        </p:nvSpPr>
        <p:spPr>
          <a:xfrm>
            <a:off x="3181390" y="2428851"/>
            <a:ext cx="2610973" cy="3438341"/>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sz="1800" dirty="0">
                <a:solidFill>
                  <a:schemeClr val="bg1"/>
                </a:solidFill>
              </a:rPr>
              <a:t>An </a:t>
            </a:r>
            <a:r>
              <a:rPr lang="it-IT" sz="1800" dirty="0" err="1">
                <a:solidFill>
                  <a:schemeClr val="bg1"/>
                </a:solidFill>
              </a:rPr>
              <a:t>architectural</a:t>
            </a:r>
            <a:r>
              <a:rPr lang="it-IT" sz="1800" dirty="0">
                <a:solidFill>
                  <a:schemeClr val="bg1"/>
                </a:solidFill>
              </a:rPr>
              <a:t> fitness </a:t>
            </a:r>
            <a:r>
              <a:rPr lang="it-IT" sz="1800" dirty="0" err="1">
                <a:solidFill>
                  <a:schemeClr val="bg1"/>
                </a:solidFill>
              </a:rPr>
              <a:t>function</a:t>
            </a:r>
            <a:r>
              <a:rPr lang="it-IT" sz="1800" dirty="0">
                <a:solidFill>
                  <a:schemeClr val="bg1"/>
                </a:solidFill>
              </a:rPr>
              <a:t> </a:t>
            </a:r>
            <a:r>
              <a:rPr lang="it-IT" sz="1800" dirty="0" err="1">
                <a:solidFill>
                  <a:schemeClr val="bg1"/>
                </a:solidFill>
              </a:rPr>
              <a:t>characterizes</a:t>
            </a:r>
            <a:r>
              <a:rPr lang="it-IT" sz="1800" dirty="0">
                <a:solidFill>
                  <a:schemeClr val="bg1"/>
                </a:solidFill>
              </a:rPr>
              <a:t> </a:t>
            </a:r>
            <a:r>
              <a:rPr lang="it-IT" sz="1800" dirty="0" err="1">
                <a:solidFill>
                  <a:schemeClr val="bg1"/>
                </a:solidFill>
              </a:rPr>
              <a:t>how</a:t>
            </a:r>
            <a:r>
              <a:rPr lang="it-IT" sz="1800" dirty="0">
                <a:solidFill>
                  <a:schemeClr val="bg1"/>
                </a:solidFill>
              </a:rPr>
              <a:t> close a system </a:t>
            </a:r>
            <a:r>
              <a:rPr lang="it-IT" sz="1800" dirty="0" err="1">
                <a:solidFill>
                  <a:schemeClr val="bg1"/>
                </a:solidFill>
              </a:rPr>
              <a:t>is</a:t>
            </a:r>
            <a:r>
              <a:rPr lang="it-IT" sz="1800" dirty="0">
                <a:solidFill>
                  <a:schemeClr val="bg1"/>
                </a:solidFill>
              </a:rPr>
              <a:t> to the </a:t>
            </a:r>
            <a:r>
              <a:rPr lang="it-IT" sz="1800" dirty="0" err="1">
                <a:solidFill>
                  <a:schemeClr val="bg1"/>
                </a:solidFill>
              </a:rPr>
              <a:t>desired</a:t>
            </a:r>
            <a:r>
              <a:rPr lang="it-IT" sz="1800" dirty="0">
                <a:solidFill>
                  <a:schemeClr val="bg1"/>
                </a:solidFill>
              </a:rPr>
              <a:t> </a:t>
            </a:r>
            <a:r>
              <a:rPr lang="it-IT" sz="1800" dirty="0" err="1">
                <a:solidFill>
                  <a:schemeClr val="bg1"/>
                </a:solidFill>
              </a:rPr>
              <a:t>architectural</a:t>
            </a:r>
            <a:r>
              <a:rPr lang="it-IT" sz="1800" dirty="0">
                <a:solidFill>
                  <a:schemeClr val="bg1"/>
                </a:solidFill>
              </a:rPr>
              <a:t> </a:t>
            </a:r>
            <a:r>
              <a:rPr lang="it-IT" sz="1800" dirty="0" err="1">
                <a:solidFill>
                  <a:schemeClr val="bg1"/>
                </a:solidFill>
              </a:rPr>
              <a:t>characteristics</a:t>
            </a:r>
            <a:endParaRPr lang="it-IT" sz="1800" dirty="0">
              <a:solidFill>
                <a:schemeClr val="bg1"/>
              </a:solidFill>
            </a:endParaRPr>
          </a:p>
          <a:p>
            <a:pPr algn="ctr"/>
            <a:endParaRPr lang="it-IT" dirty="0"/>
          </a:p>
        </p:txBody>
      </p:sp>
      <p:sp>
        <p:nvSpPr>
          <p:cNvPr id="8" name="Scorrimento verticale 7">
            <a:extLst>
              <a:ext uri="{FF2B5EF4-FFF2-40B4-BE49-F238E27FC236}">
                <a16:creationId xmlns:a16="http://schemas.microsoft.com/office/drawing/2014/main" id="{8FD774C0-DAAD-8107-675A-694065F0033E}"/>
              </a:ext>
            </a:extLst>
          </p:cNvPr>
          <p:cNvSpPr/>
          <p:nvPr/>
        </p:nvSpPr>
        <p:spPr>
          <a:xfrm>
            <a:off x="6066361" y="2428851"/>
            <a:ext cx="2610973" cy="3438341"/>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sz="1800" dirty="0">
                <a:solidFill>
                  <a:schemeClr val="bg1"/>
                </a:solidFill>
              </a:rPr>
              <a:t>The code must be </a:t>
            </a:r>
            <a:r>
              <a:rPr lang="it-IT" sz="1800" dirty="0" err="1">
                <a:solidFill>
                  <a:schemeClr val="bg1"/>
                </a:solidFill>
              </a:rPr>
              <a:t>maintanable</a:t>
            </a:r>
            <a:r>
              <a:rPr lang="it-IT" sz="1800" dirty="0">
                <a:solidFill>
                  <a:schemeClr val="bg1"/>
                </a:solidFill>
              </a:rPr>
              <a:t>!</a:t>
            </a:r>
          </a:p>
          <a:p>
            <a:pPr algn="ctr"/>
            <a:r>
              <a:rPr lang="it-IT" dirty="0">
                <a:solidFill>
                  <a:schemeClr val="bg1"/>
                </a:solidFill>
              </a:rPr>
              <a:t>(</a:t>
            </a:r>
            <a:r>
              <a:rPr lang="it-IT" dirty="0" err="1">
                <a:solidFill>
                  <a:schemeClr val="bg1"/>
                </a:solidFill>
              </a:rPr>
              <a:t>What</a:t>
            </a:r>
            <a:r>
              <a:rPr lang="it-IT" dirty="0">
                <a:solidFill>
                  <a:schemeClr val="bg1"/>
                </a:solidFill>
              </a:rPr>
              <a:t> </a:t>
            </a:r>
            <a:r>
              <a:rPr lang="it-IT" dirty="0" err="1">
                <a:solidFill>
                  <a:schemeClr val="bg1"/>
                </a:solidFill>
              </a:rPr>
              <a:t>does</a:t>
            </a:r>
            <a:r>
              <a:rPr lang="it-IT" dirty="0">
                <a:solidFill>
                  <a:schemeClr val="bg1"/>
                </a:solidFill>
              </a:rPr>
              <a:t> </a:t>
            </a:r>
            <a:r>
              <a:rPr lang="it-IT" dirty="0" err="1">
                <a:solidFill>
                  <a:schemeClr val="bg1"/>
                </a:solidFill>
              </a:rPr>
              <a:t>that</a:t>
            </a:r>
            <a:r>
              <a:rPr lang="it-IT" dirty="0">
                <a:solidFill>
                  <a:schemeClr val="bg1"/>
                </a:solidFill>
              </a:rPr>
              <a:t> </a:t>
            </a:r>
            <a:r>
              <a:rPr lang="it-IT" dirty="0" err="1">
                <a:solidFill>
                  <a:schemeClr val="bg1"/>
                </a:solidFill>
              </a:rPr>
              <a:t>mean</a:t>
            </a:r>
            <a:r>
              <a:rPr lang="it-IT" dirty="0">
                <a:solidFill>
                  <a:schemeClr val="bg1"/>
                </a:solidFill>
              </a:rPr>
              <a:t>?)</a:t>
            </a:r>
          </a:p>
          <a:p>
            <a:pPr algn="ctr"/>
            <a:endParaRPr lang="it-IT" sz="1800" dirty="0">
              <a:solidFill>
                <a:schemeClr val="bg1"/>
              </a:solidFill>
            </a:endParaRPr>
          </a:p>
          <a:p>
            <a:pPr algn="ctr"/>
            <a:r>
              <a:rPr lang="it-IT" dirty="0" err="1">
                <a:solidFill>
                  <a:schemeClr val="bg1"/>
                </a:solidFill>
              </a:rPr>
              <a:t>Outcomes</a:t>
            </a:r>
            <a:r>
              <a:rPr lang="it-IT" dirty="0">
                <a:solidFill>
                  <a:schemeClr val="bg1"/>
                </a:solidFill>
              </a:rPr>
              <a:t> </a:t>
            </a:r>
            <a:r>
              <a:rPr lang="it-IT" dirty="0" err="1">
                <a:solidFill>
                  <a:schemeClr val="bg1"/>
                </a:solidFill>
              </a:rPr>
              <a:t>not</a:t>
            </a:r>
            <a:r>
              <a:rPr lang="it-IT" dirty="0">
                <a:solidFill>
                  <a:schemeClr val="bg1"/>
                </a:solidFill>
              </a:rPr>
              <a:t> </a:t>
            </a:r>
            <a:r>
              <a:rPr lang="it-IT" dirty="0" err="1">
                <a:solidFill>
                  <a:schemeClr val="bg1"/>
                </a:solidFill>
              </a:rPr>
              <a:t>Implementations</a:t>
            </a:r>
            <a:endParaRPr lang="it-IT" sz="1800" dirty="0">
              <a:solidFill>
                <a:schemeClr val="bg1"/>
              </a:solidFill>
            </a:endParaRPr>
          </a:p>
          <a:p>
            <a:pPr algn="ctr"/>
            <a:endParaRPr lang="it-IT" dirty="0"/>
          </a:p>
        </p:txBody>
      </p:sp>
      <p:pic>
        <p:nvPicPr>
          <p:cNvPr id="2" name="Immagine 1">
            <a:extLst>
              <a:ext uri="{FF2B5EF4-FFF2-40B4-BE49-F238E27FC236}">
                <a16:creationId xmlns:a16="http://schemas.microsoft.com/office/drawing/2014/main" id="{5D62656B-3F9B-785E-A720-726C72F6D653}"/>
              </a:ext>
            </a:extLst>
          </p:cNvPr>
          <p:cNvPicPr>
            <a:picLocks noChangeAspect="1"/>
          </p:cNvPicPr>
          <p:nvPr/>
        </p:nvPicPr>
        <p:blipFill>
          <a:blip r:embed="rId2"/>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3540929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0" y="4247"/>
            <a:ext cx="9144000" cy="846676"/>
          </a:xfrm>
          <a:solidFill>
            <a:schemeClr val="accent1">
              <a:lumMod val="75000"/>
            </a:schemeClr>
          </a:solidFill>
        </p:spPr>
        <p:txBody>
          <a:bodyPr/>
          <a:lstStyle/>
          <a:p>
            <a:pPr algn="ctr"/>
            <a:r>
              <a:rPr lang="it-IT" sz="4000" dirty="0" err="1">
                <a:solidFill>
                  <a:schemeClr val="bg1"/>
                </a:solidFill>
              </a:rPr>
              <a:t>Principles</a:t>
            </a:r>
            <a:endParaRPr lang="it-IT" sz="4000" dirty="0">
              <a:solidFill>
                <a:schemeClr val="bg1"/>
              </a:solidFill>
            </a:endParaRPr>
          </a:p>
        </p:txBody>
      </p:sp>
      <p:sp>
        <p:nvSpPr>
          <p:cNvPr id="2" name="Scorrimento orizzontale 1">
            <a:extLst>
              <a:ext uri="{FF2B5EF4-FFF2-40B4-BE49-F238E27FC236}">
                <a16:creationId xmlns:a16="http://schemas.microsoft.com/office/drawing/2014/main" id="{957610ED-7760-2C83-3C70-3E224798F3A6}"/>
              </a:ext>
            </a:extLst>
          </p:cNvPr>
          <p:cNvSpPr/>
          <p:nvPr/>
        </p:nvSpPr>
        <p:spPr>
          <a:xfrm>
            <a:off x="57792" y="1147201"/>
            <a:ext cx="1769133" cy="1087041"/>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Last Responsible Moment</a:t>
            </a:r>
          </a:p>
        </p:txBody>
      </p:sp>
      <p:sp>
        <p:nvSpPr>
          <p:cNvPr id="4" name="Scorrimento orizzontale 3">
            <a:extLst>
              <a:ext uri="{FF2B5EF4-FFF2-40B4-BE49-F238E27FC236}">
                <a16:creationId xmlns:a16="http://schemas.microsoft.com/office/drawing/2014/main" id="{46EA69CA-F8C6-3788-3289-EA5EFAB02EC5}"/>
              </a:ext>
            </a:extLst>
          </p:cNvPr>
          <p:cNvSpPr/>
          <p:nvPr/>
        </p:nvSpPr>
        <p:spPr>
          <a:xfrm>
            <a:off x="2470937" y="1147201"/>
            <a:ext cx="1769133" cy="1087041"/>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Architect and </a:t>
            </a:r>
            <a:r>
              <a:rPr lang="it-IT" dirty="0" err="1">
                <a:solidFill>
                  <a:schemeClr val="tx1"/>
                </a:solidFill>
              </a:rPr>
              <a:t>develop</a:t>
            </a:r>
            <a:r>
              <a:rPr lang="it-IT" dirty="0">
                <a:solidFill>
                  <a:schemeClr val="tx1"/>
                </a:solidFill>
              </a:rPr>
              <a:t> for </a:t>
            </a:r>
            <a:r>
              <a:rPr lang="it-IT" dirty="0" err="1">
                <a:solidFill>
                  <a:schemeClr val="tx1"/>
                </a:solidFill>
              </a:rPr>
              <a:t>evolvability</a:t>
            </a:r>
            <a:endParaRPr lang="it-IT" dirty="0">
              <a:solidFill>
                <a:schemeClr val="tx1"/>
              </a:solidFill>
            </a:endParaRPr>
          </a:p>
        </p:txBody>
      </p:sp>
      <p:sp>
        <p:nvSpPr>
          <p:cNvPr id="9" name="Scorrimento verticale 8">
            <a:extLst>
              <a:ext uri="{FF2B5EF4-FFF2-40B4-BE49-F238E27FC236}">
                <a16:creationId xmlns:a16="http://schemas.microsoft.com/office/drawing/2014/main" id="{9BEFD141-608F-7D08-FDC9-9B6ED34B87E8}"/>
              </a:ext>
            </a:extLst>
          </p:cNvPr>
          <p:cNvSpPr/>
          <p:nvPr/>
        </p:nvSpPr>
        <p:spPr>
          <a:xfrm>
            <a:off x="57792" y="2432648"/>
            <a:ext cx="1769133" cy="3081216"/>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a:solidFill>
                  <a:schemeClr val="bg1"/>
                </a:solidFill>
              </a:rPr>
              <a:t>Take </a:t>
            </a:r>
            <a:r>
              <a:rPr lang="it-IT" dirty="0" err="1">
                <a:solidFill>
                  <a:schemeClr val="bg1"/>
                </a:solidFill>
              </a:rPr>
              <a:t>decisions</a:t>
            </a:r>
            <a:r>
              <a:rPr lang="it-IT" dirty="0">
                <a:solidFill>
                  <a:schemeClr val="bg1"/>
                </a:solidFill>
              </a:rPr>
              <a:t> </a:t>
            </a:r>
            <a:r>
              <a:rPr lang="it-IT" dirty="0" err="1">
                <a:solidFill>
                  <a:schemeClr val="bg1"/>
                </a:solidFill>
              </a:rPr>
              <a:t>at</a:t>
            </a:r>
            <a:r>
              <a:rPr lang="it-IT" dirty="0">
                <a:solidFill>
                  <a:schemeClr val="bg1"/>
                </a:solidFill>
              </a:rPr>
              <a:t> the last </a:t>
            </a:r>
            <a:r>
              <a:rPr lang="it-IT" dirty="0" err="1">
                <a:solidFill>
                  <a:schemeClr val="bg1"/>
                </a:solidFill>
              </a:rPr>
              <a:t>responsible</a:t>
            </a:r>
            <a:r>
              <a:rPr lang="it-IT" dirty="0">
                <a:solidFill>
                  <a:schemeClr val="bg1"/>
                </a:solidFill>
              </a:rPr>
              <a:t> moment, </a:t>
            </a:r>
            <a:r>
              <a:rPr lang="it-IT" dirty="0" err="1">
                <a:solidFill>
                  <a:schemeClr val="bg1"/>
                </a:solidFill>
              </a:rPr>
              <a:t>because</a:t>
            </a:r>
            <a:r>
              <a:rPr lang="it-IT" dirty="0">
                <a:solidFill>
                  <a:schemeClr val="bg1"/>
                </a:solidFill>
              </a:rPr>
              <a:t> </a:t>
            </a:r>
            <a:r>
              <a:rPr lang="it-IT" dirty="0" err="1">
                <a:solidFill>
                  <a:schemeClr val="bg1"/>
                </a:solidFill>
              </a:rPr>
              <a:t>you</a:t>
            </a:r>
            <a:r>
              <a:rPr lang="it-IT" dirty="0">
                <a:solidFill>
                  <a:schemeClr val="bg1"/>
                </a:solidFill>
              </a:rPr>
              <a:t> </a:t>
            </a:r>
            <a:r>
              <a:rPr lang="it-IT" dirty="0" err="1">
                <a:solidFill>
                  <a:schemeClr val="bg1"/>
                </a:solidFill>
              </a:rPr>
              <a:t>have</a:t>
            </a:r>
            <a:r>
              <a:rPr lang="it-IT" dirty="0">
                <a:solidFill>
                  <a:schemeClr val="bg1"/>
                </a:solidFill>
              </a:rPr>
              <a:t> the </a:t>
            </a:r>
            <a:r>
              <a:rPr lang="it-IT" dirty="0" err="1">
                <a:solidFill>
                  <a:schemeClr val="bg1"/>
                </a:solidFill>
              </a:rPr>
              <a:t>most</a:t>
            </a:r>
            <a:r>
              <a:rPr lang="it-IT" dirty="0">
                <a:solidFill>
                  <a:schemeClr val="bg1"/>
                </a:solidFill>
              </a:rPr>
              <a:t> information</a:t>
            </a:r>
          </a:p>
          <a:p>
            <a:pPr algn="ctr"/>
            <a:endParaRPr lang="it-IT" dirty="0"/>
          </a:p>
        </p:txBody>
      </p:sp>
      <p:sp>
        <p:nvSpPr>
          <p:cNvPr id="10" name="Scorrimento verticale 9">
            <a:extLst>
              <a:ext uri="{FF2B5EF4-FFF2-40B4-BE49-F238E27FC236}">
                <a16:creationId xmlns:a16="http://schemas.microsoft.com/office/drawing/2014/main" id="{F9B373DA-017E-5F43-0930-18E3F62843D7}"/>
              </a:ext>
            </a:extLst>
          </p:cNvPr>
          <p:cNvSpPr/>
          <p:nvPr/>
        </p:nvSpPr>
        <p:spPr>
          <a:xfrm>
            <a:off x="2470937" y="2432648"/>
            <a:ext cx="1769133" cy="3081216"/>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err="1">
                <a:solidFill>
                  <a:schemeClr val="bg1"/>
                </a:solidFill>
              </a:rPr>
              <a:t>You</a:t>
            </a:r>
            <a:r>
              <a:rPr lang="it-IT" dirty="0">
                <a:solidFill>
                  <a:schemeClr val="bg1"/>
                </a:solidFill>
              </a:rPr>
              <a:t> </a:t>
            </a:r>
            <a:r>
              <a:rPr lang="it-IT" dirty="0" err="1">
                <a:solidFill>
                  <a:schemeClr val="bg1"/>
                </a:solidFill>
              </a:rPr>
              <a:t>cannot</a:t>
            </a:r>
            <a:r>
              <a:rPr lang="it-IT" dirty="0">
                <a:solidFill>
                  <a:schemeClr val="bg1"/>
                </a:solidFill>
              </a:rPr>
              <a:t> </a:t>
            </a:r>
            <a:r>
              <a:rPr lang="it-IT" dirty="0" err="1">
                <a:solidFill>
                  <a:schemeClr val="bg1"/>
                </a:solidFill>
              </a:rPr>
              <a:t>change</a:t>
            </a:r>
            <a:r>
              <a:rPr lang="it-IT" dirty="0">
                <a:solidFill>
                  <a:schemeClr val="bg1"/>
                </a:solidFill>
              </a:rPr>
              <a:t> a system </a:t>
            </a:r>
            <a:r>
              <a:rPr lang="it-IT" dirty="0" err="1">
                <a:solidFill>
                  <a:schemeClr val="bg1"/>
                </a:solidFill>
              </a:rPr>
              <a:t>you</a:t>
            </a:r>
            <a:r>
              <a:rPr lang="it-IT" dirty="0">
                <a:solidFill>
                  <a:schemeClr val="bg1"/>
                </a:solidFill>
              </a:rPr>
              <a:t> </a:t>
            </a:r>
            <a:r>
              <a:rPr lang="it-IT" dirty="0" err="1">
                <a:solidFill>
                  <a:schemeClr val="bg1"/>
                </a:solidFill>
              </a:rPr>
              <a:t>don’t</a:t>
            </a:r>
            <a:r>
              <a:rPr lang="it-IT" dirty="0">
                <a:solidFill>
                  <a:schemeClr val="bg1"/>
                </a:solidFill>
              </a:rPr>
              <a:t> </a:t>
            </a:r>
            <a:r>
              <a:rPr lang="it-IT" dirty="0" err="1">
                <a:solidFill>
                  <a:schemeClr val="bg1"/>
                </a:solidFill>
              </a:rPr>
              <a:t>understand</a:t>
            </a:r>
            <a:endParaRPr lang="it-IT" dirty="0">
              <a:solidFill>
                <a:schemeClr val="bg1"/>
              </a:solidFill>
            </a:endParaRPr>
          </a:p>
          <a:p>
            <a:pPr algn="ctr"/>
            <a:endParaRPr lang="it-IT" dirty="0"/>
          </a:p>
        </p:txBody>
      </p:sp>
      <p:sp>
        <p:nvSpPr>
          <p:cNvPr id="11" name="Scorrimento orizzontale 10">
            <a:extLst>
              <a:ext uri="{FF2B5EF4-FFF2-40B4-BE49-F238E27FC236}">
                <a16:creationId xmlns:a16="http://schemas.microsoft.com/office/drawing/2014/main" id="{BB633489-15B6-C74A-8DA6-AB34D79154EC}"/>
              </a:ext>
            </a:extLst>
          </p:cNvPr>
          <p:cNvSpPr/>
          <p:nvPr/>
        </p:nvSpPr>
        <p:spPr>
          <a:xfrm>
            <a:off x="4884082" y="1147201"/>
            <a:ext cx="1769133" cy="1087041"/>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err="1">
                <a:solidFill>
                  <a:schemeClr val="tx1"/>
                </a:solidFill>
              </a:rPr>
              <a:t>Postel’s</a:t>
            </a:r>
            <a:r>
              <a:rPr lang="it-IT" dirty="0">
                <a:solidFill>
                  <a:schemeClr val="tx1"/>
                </a:solidFill>
              </a:rPr>
              <a:t> </a:t>
            </a:r>
            <a:r>
              <a:rPr lang="it-IT" dirty="0" err="1">
                <a:solidFill>
                  <a:schemeClr val="tx1"/>
                </a:solidFill>
              </a:rPr>
              <a:t>Law</a:t>
            </a:r>
            <a:endParaRPr lang="it-IT" dirty="0">
              <a:solidFill>
                <a:schemeClr val="tx1"/>
              </a:solidFill>
            </a:endParaRPr>
          </a:p>
        </p:txBody>
      </p:sp>
      <p:sp>
        <p:nvSpPr>
          <p:cNvPr id="12" name="Scorrimento verticale 11">
            <a:extLst>
              <a:ext uri="{FF2B5EF4-FFF2-40B4-BE49-F238E27FC236}">
                <a16:creationId xmlns:a16="http://schemas.microsoft.com/office/drawing/2014/main" id="{99AA2E2D-DAF0-7DD7-C1DA-BFBCC825D65F}"/>
              </a:ext>
            </a:extLst>
          </p:cNvPr>
          <p:cNvSpPr/>
          <p:nvPr/>
        </p:nvSpPr>
        <p:spPr>
          <a:xfrm>
            <a:off x="4884082" y="2432648"/>
            <a:ext cx="1769133" cy="3081216"/>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a:solidFill>
                  <a:schemeClr val="bg1"/>
                </a:solidFill>
              </a:rPr>
              <a:t>Be conservative in </a:t>
            </a:r>
            <a:r>
              <a:rPr lang="it-IT" dirty="0" err="1">
                <a:solidFill>
                  <a:schemeClr val="bg1"/>
                </a:solidFill>
              </a:rPr>
              <a:t>what</a:t>
            </a:r>
            <a:r>
              <a:rPr lang="it-IT" dirty="0">
                <a:solidFill>
                  <a:schemeClr val="bg1"/>
                </a:solidFill>
              </a:rPr>
              <a:t> </a:t>
            </a:r>
            <a:r>
              <a:rPr lang="it-IT" dirty="0" err="1">
                <a:solidFill>
                  <a:schemeClr val="bg1"/>
                </a:solidFill>
              </a:rPr>
              <a:t>you</a:t>
            </a:r>
            <a:r>
              <a:rPr lang="it-IT" dirty="0">
                <a:solidFill>
                  <a:schemeClr val="bg1"/>
                </a:solidFill>
              </a:rPr>
              <a:t> </a:t>
            </a:r>
            <a:r>
              <a:rPr lang="it-IT" dirty="0" err="1">
                <a:solidFill>
                  <a:schemeClr val="bg1"/>
                </a:solidFill>
              </a:rPr>
              <a:t>send</a:t>
            </a:r>
            <a:r>
              <a:rPr lang="it-IT" dirty="0">
                <a:solidFill>
                  <a:schemeClr val="bg1"/>
                </a:solidFill>
              </a:rPr>
              <a:t>, be liberal in </a:t>
            </a:r>
            <a:r>
              <a:rPr lang="it-IT" dirty="0" err="1">
                <a:solidFill>
                  <a:schemeClr val="bg1"/>
                </a:solidFill>
              </a:rPr>
              <a:t>what</a:t>
            </a:r>
            <a:r>
              <a:rPr lang="it-IT" dirty="0">
                <a:solidFill>
                  <a:schemeClr val="bg1"/>
                </a:solidFill>
              </a:rPr>
              <a:t> </a:t>
            </a:r>
            <a:r>
              <a:rPr lang="it-IT" dirty="0" err="1">
                <a:solidFill>
                  <a:schemeClr val="bg1"/>
                </a:solidFill>
              </a:rPr>
              <a:t>you</a:t>
            </a:r>
            <a:r>
              <a:rPr lang="it-IT" dirty="0">
                <a:solidFill>
                  <a:schemeClr val="bg1"/>
                </a:solidFill>
              </a:rPr>
              <a:t> </a:t>
            </a:r>
            <a:r>
              <a:rPr lang="it-IT" dirty="0" err="1">
                <a:solidFill>
                  <a:schemeClr val="bg1"/>
                </a:solidFill>
              </a:rPr>
              <a:t>accept</a:t>
            </a:r>
            <a:endParaRPr lang="it-IT" dirty="0">
              <a:solidFill>
                <a:schemeClr val="bg1"/>
              </a:solidFill>
            </a:endParaRPr>
          </a:p>
          <a:p>
            <a:pPr algn="ctr"/>
            <a:endParaRPr lang="it-IT" dirty="0"/>
          </a:p>
        </p:txBody>
      </p:sp>
      <p:sp>
        <p:nvSpPr>
          <p:cNvPr id="13" name="Scorrimento orizzontale 12">
            <a:extLst>
              <a:ext uri="{FF2B5EF4-FFF2-40B4-BE49-F238E27FC236}">
                <a16:creationId xmlns:a16="http://schemas.microsoft.com/office/drawing/2014/main" id="{02AFA482-C3F1-589F-0AB0-9BB2915C796D}"/>
              </a:ext>
            </a:extLst>
          </p:cNvPr>
          <p:cNvSpPr/>
          <p:nvPr/>
        </p:nvSpPr>
        <p:spPr>
          <a:xfrm>
            <a:off x="7297228" y="1147201"/>
            <a:ext cx="1769133" cy="1087041"/>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err="1">
                <a:solidFill>
                  <a:schemeClr val="tx1"/>
                </a:solidFill>
              </a:rPr>
              <a:t>Conway’s</a:t>
            </a:r>
            <a:r>
              <a:rPr lang="it-IT" dirty="0">
                <a:solidFill>
                  <a:schemeClr val="tx1"/>
                </a:solidFill>
              </a:rPr>
              <a:t> </a:t>
            </a:r>
            <a:r>
              <a:rPr lang="it-IT" dirty="0" err="1">
                <a:solidFill>
                  <a:schemeClr val="tx1"/>
                </a:solidFill>
              </a:rPr>
              <a:t>Law</a:t>
            </a:r>
            <a:endParaRPr lang="it-IT" dirty="0">
              <a:solidFill>
                <a:schemeClr val="tx1"/>
              </a:solidFill>
            </a:endParaRPr>
          </a:p>
        </p:txBody>
      </p:sp>
      <p:sp>
        <p:nvSpPr>
          <p:cNvPr id="14" name="Scorrimento verticale 13">
            <a:extLst>
              <a:ext uri="{FF2B5EF4-FFF2-40B4-BE49-F238E27FC236}">
                <a16:creationId xmlns:a16="http://schemas.microsoft.com/office/drawing/2014/main" id="{546702AE-7B85-46FC-F2A0-C7332592C6A2}"/>
              </a:ext>
            </a:extLst>
          </p:cNvPr>
          <p:cNvSpPr/>
          <p:nvPr/>
        </p:nvSpPr>
        <p:spPr>
          <a:xfrm>
            <a:off x="7297227" y="2432648"/>
            <a:ext cx="1769133" cy="3081216"/>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sz="1600" dirty="0" err="1">
                <a:solidFill>
                  <a:schemeClr val="bg1"/>
                </a:solidFill>
              </a:rPr>
              <a:t>Communication</a:t>
            </a:r>
            <a:r>
              <a:rPr lang="it-IT" sz="1600" dirty="0">
                <a:solidFill>
                  <a:schemeClr val="bg1"/>
                </a:solidFill>
              </a:rPr>
              <a:t> patterns</a:t>
            </a:r>
          </a:p>
          <a:p>
            <a:pPr algn="ctr"/>
            <a:endParaRPr lang="it-IT" dirty="0"/>
          </a:p>
        </p:txBody>
      </p:sp>
      <p:pic>
        <p:nvPicPr>
          <p:cNvPr id="5" name="Immagine 4">
            <a:extLst>
              <a:ext uri="{FF2B5EF4-FFF2-40B4-BE49-F238E27FC236}">
                <a16:creationId xmlns:a16="http://schemas.microsoft.com/office/drawing/2014/main" id="{9FA8558F-F5F3-34F4-227E-C9B27FBE3C3F}"/>
              </a:ext>
            </a:extLst>
          </p:cNvPr>
          <p:cNvPicPr>
            <a:picLocks noChangeAspect="1"/>
          </p:cNvPicPr>
          <p:nvPr/>
        </p:nvPicPr>
        <p:blipFill>
          <a:blip r:embed="rId2"/>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3932437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0" y="4247"/>
            <a:ext cx="9144000" cy="846676"/>
          </a:xfrm>
          <a:solidFill>
            <a:schemeClr val="accent1">
              <a:lumMod val="75000"/>
            </a:schemeClr>
          </a:solidFill>
        </p:spPr>
        <p:txBody>
          <a:bodyPr/>
          <a:lstStyle/>
          <a:p>
            <a:pPr algn="ctr"/>
            <a:r>
              <a:rPr lang="it-IT" sz="4000" dirty="0" err="1">
                <a:solidFill>
                  <a:schemeClr val="bg1"/>
                </a:solidFill>
              </a:rPr>
              <a:t>Laws</a:t>
            </a:r>
            <a:r>
              <a:rPr lang="it-IT" sz="4000" dirty="0">
                <a:solidFill>
                  <a:schemeClr val="bg1"/>
                </a:solidFill>
              </a:rPr>
              <a:t> of Software Architecture</a:t>
            </a:r>
          </a:p>
        </p:txBody>
      </p:sp>
      <p:sp>
        <p:nvSpPr>
          <p:cNvPr id="2" name="Scorrimento orizzontale 1">
            <a:extLst>
              <a:ext uri="{FF2B5EF4-FFF2-40B4-BE49-F238E27FC236}">
                <a16:creationId xmlns:a16="http://schemas.microsoft.com/office/drawing/2014/main" id="{957610ED-7760-2C83-3C70-3E224798F3A6}"/>
              </a:ext>
            </a:extLst>
          </p:cNvPr>
          <p:cNvSpPr/>
          <p:nvPr/>
        </p:nvSpPr>
        <p:spPr>
          <a:xfrm>
            <a:off x="57792" y="1147201"/>
            <a:ext cx="2435242" cy="1087041"/>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First </a:t>
            </a:r>
            <a:r>
              <a:rPr lang="it-IT" dirty="0" err="1">
                <a:solidFill>
                  <a:schemeClr val="tx1"/>
                </a:solidFill>
              </a:rPr>
              <a:t>Law</a:t>
            </a:r>
            <a:endParaRPr lang="it-IT" dirty="0">
              <a:solidFill>
                <a:schemeClr val="tx1"/>
              </a:solidFill>
            </a:endParaRPr>
          </a:p>
        </p:txBody>
      </p:sp>
      <p:sp>
        <p:nvSpPr>
          <p:cNvPr id="4" name="Scorrimento orizzontale 3">
            <a:extLst>
              <a:ext uri="{FF2B5EF4-FFF2-40B4-BE49-F238E27FC236}">
                <a16:creationId xmlns:a16="http://schemas.microsoft.com/office/drawing/2014/main" id="{46EA69CA-F8C6-3788-3289-EA5EFAB02EC5}"/>
              </a:ext>
            </a:extLst>
          </p:cNvPr>
          <p:cNvSpPr/>
          <p:nvPr/>
        </p:nvSpPr>
        <p:spPr>
          <a:xfrm>
            <a:off x="3355142" y="1147201"/>
            <a:ext cx="2435242" cy="1087041"/>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err="1">
                <a:solidFill>
                  <a:schemeClr val="tx1"/>
                </a:solidFill>
              </a:rPr>
              <a:t>Corollary</a:t>
            </a:r>
            <a:r>
              <a:rPr lang="it-IT" dirty="0">
                <a:solidFill>
                  <a:schemeClr val="tx1"/>
                </a:solidFill>
              </a:rPr>
              <a:t> 1</a:t>
            </a:r>
          </a:p>
        </p:txBody>
      </p:sp>
      <p:sp>
        <p:nvSpPr>
          <p:cNvPr id="9" name="Scorrimento verticale 8">
            <a:extLst>
              <a:ext uri="{FF2B5EF4-FFF2-40B4-BE49-F238E27FC236}">
                <a16:creationId xmlns:a16="http://schemas.microsoft.com/office/drawing/2014/main" id="{9BEFD141-608F-7D08-FDC9-9B6ED34B87E8}"/>
              </a:ext>
            </a:extLst>
          </p:cNvPr>
          <p:cNvSpPr/>
          <p:nvPr/>
        </p:nvSpPr>
        <p:spPr>
          <a:xfrm>
            <a:off x="57792" y="2432648"/>
            <a:ext cx="2435242" cy="3081216"/>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err="1">
                <a:solidFill>
                  <a:schemeClr val="bg1"/>
                </a:solidFill>
              </a:rPr>
              <a:t>Everything</a:t>
            </a:r>
            <a:r>
              <a:rPr lang="it-IT" dirty="0">
                <a:solidFill>
                  <a:schemeClr val="bg1"/>
                </a:solidFill>
              </a:rPr>
              <a:t> in software </a:t>
            </a:r>
            <a:r>
              <a:rPr lang="it-IT" dirty="0" err="1">
                <a:solidFill>
                  <a:schemeClr val="bg1"/>
                </a:solidFill>
              </a:rPr>
              <a:t>architecture</a:t>
            </a:r>
            <a:r>
              <a:rPr lang="it-IT" dirty="0">
                <a:solidFill>
                  <a:schemeClr val="bg1"/>
                </a:solidFill>
              </a:rPr>
              <a:t> </a:t>
            </a:r>
            <a:r>
              <a:rPr lang="it-IT" dirty="0" err="1">
                <a:solidFill>
                  <a:schemeClr val="bg1"/>
                </a:solidFill>
              </a:rPr>
              <a:t>is</a:t>
            </a:r>
            <a:r>
              <a:rPr lang="it-IT" dirty="0">
                <a:solidFill>
                  <a:schemeClr val="bg1"/>
                </a:solidFill>
              </a:rPr>
              <a:t> a trade off</a:t>
            </a:r>
          </a:p>
          <a:p>
            <a:pPr algn="ctr"/>
            <a:endParaRPr lang="it-IT" dirty="0"/>
          </a:p>
        </p:txBody>
      </p:sp>
      <p:sp>
        <p:nvSpPr>
          <p:cNvPr id="10" name="Scorrimento verticale 9">
            <a:extLst>
              <a:ext uri="{FF2B5EF4-FFF2-40B4-BE49-F238E27FC236}">
                <a16:creationId xmlns:a16="http://schemas.microsoft.com/office/drawing/2014/main" id="{F9B373DA-017E-5F43-0930-18E3F62843D7}"/>
              </a:ext>
            </a:extLst>
          </p:cNvPr>
          <p:cNvSpPr/>
          <p:nvPr/>
        </p:nvSpPr>
        <p:spPr>
          <a:xfrm>
            <a:off x="3355142" y="2432648"/>
            <a:ext cx="2435242" cy="3081216"/>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err="1">
                <a:solidFill>
                  <a:schemeClr val="bg1"/>
                </a:solidFill>
              </a:rPr>
              <a:t>If</a:t>
            </a:r>
            <a:r>
              <a:rPr lang="it-IT" dirty="0">
                <a:solidFill>
                  <a:schemeClr val="bg1"/>
                </a:solidFill>
              </a:rPr>
              <a:t> an </a:t>
            </a:r>
            <a:r>
              <a:rPr lang="it-IT" dirty="0" err="1">
                <a:solidFill>
                  <a:schemeClr val="bg1"/>
                </a:solidFill>
              </a:rPr>
              <a:t>architect</a:t>
            </a:r>
            <a:r>
              <a:rPr lang="it-IT" dirty="0">
                <a:solidFill>
                  <a:schemeClr val="bg1"/>
                </a:solidFill>
              </a:rPr>
              <a:t> </a:t>
            </a:r>
            <a:r>
              <a:rPr lang="it-IT" dirty="0" err="1">
                <a:solidFill>
                  <a:schemeClr val="bg1"/>
                </a:solidFill>
              </a:rPr>
              <a:t>discovered</a:t>
            </a:r>
            <a:r>
              <a:rPr lang="it-IT" dirty="0">
                <a:solidFill>
                  <a:schemeClr val="bg1"/>
                </a:solidFill>
              </a:rPr>
              <a:t> </a:t>
            </a:r>
            <a:r>
              <a:rPr lang="it-IT" dirty="0" err="1">
                <a:solidFill>
                  <a:schemeClr val="bg1"/>
                </a:solidFill>
              </a:rPr>
              <a:t>something</a:t>
            </a:r>
            <a:r>
              <a:rPr lang="it-IT" dirty="0">
                <a:solidFill>
                  <a:schemeClr val="bg1"/>
                </a:solidFill>
              </a:rPr>
              <a:t> </a:t>
            </a:r>
            <a:r>
              <a:rPr lang="it-IT" dirty="0" err="1">
                <a:solidFill>
                  <a:schemeClr val="bg1"/>
                </a:solidFill>
              </a:rPr>
              <a:t>that</a:t>
            </a:r>
            <a:r>
              <a:rPr lang="it-IT" dirty="0">
                <a:solidFill>
                  <a:schemeClr val="bg1"/>
                </a:solidFill>
              </a:rPr>
              <a:t> </a:t>
            </a:r>
            <a:r>
              <a:rPr lang="it-IT" dirty="0" err="1">
                <a:solidFill>
                  <a:schemeClr val="bg1"/>
                </a:solidFill>
              </a:rPr>
              <a:t>isn’t</a:t>
            </a:r>
            <a:r>
              <a:rPr lang="it-IT" dirty="0">
                <a:solidFill>
                  <a:schemeClr val="bg1"/>
                </a:solidFill>
              </a:rPr>
              <a:t> a trade-off, more </a:t>
            </a:r>
            <a:r>
              <a:rPr lang="it-IT" dirty="0" err="1">
                <a:solidFill>
                  <a:schemeClr val="bg1"/>
                </a:solidFill>
              </a:rPr>
              <a:t>likely</a:t>
            </a:r>
            <a:r>
              <a:rPr lang="it-IT" dirty="0">
                <a:solidFill>
                  <a:schemeClr val="bg1"/>
                </a:solidFill>
              </a:rPr>
              <a:t> he </a:t>
            </a:r>
            <a:r>
              <a:rPr lang="it-IT" dirty="0" err="1">
                <a:solidFill>
                  <a:schemeClr val="bg1"/>
                </a:solidFill>
              </a:rPr>
              <a:t>doesn’t</a:t>
            </a:r>
            <a:r>
              <a:rPr lang="it-IT" dirty="0">
                <a:solidFill>
                  <a:schemeClr val="bg1"/>
                </a:solidFill>
              </a:rPr>
              <a:t> </a:t>
            </a:r>
            <a:r>
              <a:rPr lang="it-IT" dirty="0" err="1">
                <a:solidFill>
                  <a:schemeClr val="bg1"/>
                </a:solidFill>
              </a:rPr>
              <a:t>yet</a:t>
            </a:r>
            <a:r>
              <a:rPr lang="it-IT" dirty="0">
                <a:solidFill>
                  <a:schemeClr val="bg1"/>
                </a:solidFill>
              </a:rPr>
              <a:t> </a:t>
            </a:r>
            <a:r>
              <a:rPr lang="it-IT" dirty="0" err="1">
                <a:solidFill>
                  <a:schemeClr val="bg1"/>
                </a:solidFill>
              </a:rPr>
              <a:t>identified</a:t>
            </a:r>
            <a:r>
              <a:rPr lang="it-IT" dirty="0">
                <a:solidFill>
                  <a:schemeClr val="bg1"/>
                </a:solidFill>
              </a:rPr>
              <a:t> the trade-off</a:t>
            </a:r>
          </a:p>
          <a:p>
            <a:pPr algn="ctr"/>
            <a:endParaRPr lang="it-IT" dirty="0"/>
          </a:p>
        </p:txBody>
      </p:sp>
      <p:sp>
        <p:nvSpPr>
          <p:cNvPr id="11" name="Scorrimento orizzontale 10">
            <a:extLst>
              <a:ext uri="{FF2B5EF4-FFF2-40B4-BE49-F238E27FC236}">
                <a16:creationId xmlns:a16="http://schemas.microsoft.com/office/drawing/2014/main" id="{BB633489-15B6-C74A-8DA6-AB34D79154EC}"/>
              </a:ext>
            </a:extLst>
          </p:cNvPr>
          <p:cNvSpPr/>
          <p:nvPr/>
        </p:nvSpPr>
        <p:spPr>
          <a:xfrm>
            <a:off x="6652492" y="1147201"/>
            <a:ext cx="2435242" cy="1087041"/>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Second </a:t>
            </a:r>
            <a:r>
              <a:rPr lang="it-IT" dirty="0" err="1">
                <a:solidFill>
                  <a:schemeClr val="tx1"/>
                </a:solidFill>
              </a:rPr>
              <a:t>Law</a:t>
            </a:r>
            <a:endParaRPr lang="it-IT" dirty="0">
              <a:solidFill>
                <a:schemeClr val="tx1"/>
              </a:solidFill>
            </a:endParaRPr>
          </a:p>
        </p:txBody>
      </p:sp>
      <p:sp>
        <p:nvSpPr>
          <p:cNvPr id="12" name="Scorrimento verticale 11">
            <a:extLst>
              <a:ext uri="{FF2B5EF4-FFF2-40B4-BE49-F238E27FC236}">
                <a16:creationId xmlns:a16="http://schemas.microsoft.com/office/drawing/2014/main" id="{99AA2E2D-DAF0-7DD7-C1DA-BFBCC825D65F}"/>
              </a:ext>
            </a:extLst>
          </p:cNvPr>
          <p:cNvSpPr/>
          <p:nvPr/>
        </p:nvSpPr>
        <p:spPr>
          <a:xfrm>
            <a:off x="6652492" y="2432648"/>
            <a:ext cx="2435242" cy="3081216"/>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err="1">
                <a:solidFill>
                  <a:schemeClr val="bg1"/>
                </a:solidFill>
              </a:rPr>
              <a:t>Why</a:t>
            </a:r>
            <a:r>
              <a:rPr lang="it-IT" dirty="0">
                <a:solidFill>
                  <a:schemeClr val="bg1"/>
                </a:solidFill>
              </a:rPr>
              <a:t> </a:t>
            </a:r>
            <a:r>
              <a:rPr lang="it-IT" dirty="0" err="1">
                <a:solidFill>
                  <a:schemeClr val="bg1"/>
                </a:solidFill>
              </a:rPr>
              <a:t>is</a:t>
            </a:r>
            <a:r>
              <a:rPr lang="it-IT" dirty="0">
                <a:solidFill>
                  <a:schemeClr val="bg1"/>
                </a:solidFill>
              </a:rPr>
              <a:t> more </a:t>
            </a:r>
            <a:r>
              <a:rPr lang="it-IT" dirty="0" err="1">
                <a:solidFill>
                  <a:schemeClr val="bg1"/>
                </a:solidFill>
              </a:rPr>
              <a:t>important</a:t>
            </a:r>
            <a:r>
              <a:rPr lang="it-IT" dirty="0">
                <a:solidFill>
                  <a:schemeClr val="bg1"/>
                </a:solidFill>
              </a:rPr>
              <a:t> </a:t>
            </a:r>
            <a:r>
              <a:rPr lang="it-IT" dirty="0" err="1">
                <a:solidFill>
                  <a:schemeClr val="bg1"/>
                </a:solidFill>
              </a:rPr>
              <a:t>than</a:t>
            </a:r>
            <a:r>
              <a:rPr lang="it-IT" dirty="0">
                <a:solidFill>
                  <a:schemeClr val="bg1"/>
                </a:solidFill>
              </a:rPr>
              <a:t> </a:t>
            </a:r>
            <a:r>
              <a:rPr lang="it-IT" dirty="0" err="1">
                <a:solidFill>
                  <a:schemeClr val="bg1"/>
                </a:solidFill>
              </a:rPr>
              <a:t>how</a:t>
            </a:r>
            <a:endParaRPr lang="it-IT" dirty="0">
              <a:solidFill>
                <a:schemeClr val="bg1"/>
              </a:solidFill>
            </a:endParaRPr>
          </a:p>
          <a:p>
            <a:pPr algn="ctr"/>
            <a:endParaRPr lang="it-IT" dirty="0"/>
          </a:p>
        </p:txBody>
      </p:sp>
      <p:pic>
        <p:nvPicPr>
          <p:cNvPr id="5" name="Immagine 4">
            <a:extLst>
              <a:ext uri="{FF2B5EF4-FFF2-40B4-BE49-F238E27FC236}">
                <a16:creationId xmlns:a16="http://schemas.microsoft.com/office/drawing/2014/main" id="{2D8713B5-2A73-E8EC-FC9C-E60C799795BF}"/>
              </a:ext>
            </a:extLst>
          </p:cNvPr>
          <p:cNvPicPr>
            <a:picLocks noChangeAspect="1"/>
          </p:cNvPicPr>
          <p:nvPr/>
        </p:nvPicPr>
        <p:blipFill>
          <a:blip r:embed="rId2"/>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270319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9" grpId="0" animBg="1"/>
      <p:bldP spid="10" grpId="0" animBg="1"/>
      <p:bldP spid="11" grpId="0" animBg="1"/>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0" y="4247"/>
            <a:ext cx="9144000" cy="846676"/>
          </a:xfrm>
          <a:solidFill>
            <a:schemeClr val="accent1">
              <a:lumMod val="75000"/>
            </a:schemeClr>
          </a:solidFill>
        </p:spPr>
        <p:txBody>
          <a:bodyPr/>
          <a:lstStyle/>
          <a:p>
            <a:pPr algn="ctr"/>
            <a:r>
              <a:rPr lang="it-IT" sz="4000" dirty="0">
                <a:solidFill>
                  <a:schemeClr val="bg1"/>
                </a:solidFill>
              </a:rPr>
              <a:t>Multiple </a:t>
            </a:r>
            <a:r>
              <a:rPr lang="it-IT" sz="4000" dirty="0" err="1">
                <a:solidFill>
                  <a:schemeClr val="bg1"/>
                </a:solidFill>
              </a:rPr>
              <a:t>Dimensions</a:t>
            </a:r>
            <a:endParaRPr lang="it-IT" sz="4000" dirty="0">
              <a:solidFill>
                <a:schemeClr val="bg1"/>
              </a:solidFill>
            </a:endParaRPr>
          </a:p>
        </p:txBody>
      </p:sp>
      <p:pic>
        <p:nvPicPr>
          <p:cNvPr id="5" name="Immagine 4">
            <a:extLst>
              <a:ext uri="{FF2B5EF4-FFF2-40B4-BE49-F238E27FC236}">
                <a16:creationId xmlns:a16="http://schemas.microsoft.com/office/drawing/2014/main" id="{40E5D942-4D8E-746B-4699-52CA2D8202ED}"/>
              </a:ext>
            </a:extLst>
          </p:cNvPr>
          <p:cNvPicPr>
            <a:picLocks noChangeAspect="1"/>
          </p:cNvPicPr>
          <p:nvPr/>
        </p:nvPicPr>
        <p:blipFill>
          <a:blip r:embed="rId2"/>
          <a:stretch>
            <a:fillRect/>
          </a:stretch>
        </p:blipFill>
        <p:spPr>
          <a:xfrm>
            <a:off x="79386" y="1949347"/>
            <a:ext cx="2507309" cy="3338645"/>
          </a:xfrm>
          <a:prstGeom prst="rect">
            <a:avLst/>
          </a:prstGeom>
        </p:spPr>
      </p:pic>
      <p:sp>
        <p:nvSpPr>
          <p:cNvPr id="6" name="Bolla: nuvola 5">
            <a:extLst>
              <a:ext uri="{FF2B5EF4-FFF2-40B4-BE49-F238E27FC236}">
                <a16:creationId xmlns:a16="http://schemas.microsoft.com/office/drawing/2014/main" id="{814676F0-8EB1-4226-5BE7-BA8F2EF7E0E7}"/>
              </a:ext>
            </a:extLst>
          </p:cNvPr>
          <p:cNvSpPr/>
          <p:nvPr/>
        </p:nvSpPr>
        <p:spPr>
          <a:xfrm>
            <a:off x="3035502" y="1706864"/>
            <a:ext cx="2507309" cy="1018137"/>
          </a:xfrm>
          <a:prstGeom prst="cloud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Application</a:t>
            </a:r>
          </a:p>
        </p:txBody>
      </p:sp>
      <p:sp>
        <p:nvSpPr>
          <p:cNvPr id="7" name="Bolla: nuvola 6">
            <a:extLst>
              <a:ext uri="{FF2B5EF4-FFF2-40B4-BE49-F238E27FC236}">
                <a16:creationId xmlns:a16="http://schemas.microsoft.com/office/drawing/2014/main" id="{1D3BAB63-810E-19F2-1D2A-95163E9C526D}"/>
              </a:ext>
            </a:extLst>
          </p:cNvPr>
          <p:cNvSpPr/>
          <p:nvPr/>
        </p:nvSpPr>
        <p:spPr>
          <a:xfrm>
            <a:off x="6422500" y="1723894"/>
            <a:ext cx="2507309" cy="1018137"/>
          </a:xfrm>
          <a:prstGeom prst="cloud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Operations</a:t>
            </a:r>
          </a:p>
        </p:txBody>
      </p:sp>
      <p:sp>
        <p:nvSpPr>
          <p:cNvPr id="8" name="Bolla: nuvola 7">
            <a:extLst>
              <a:ext uri="{FF2B5EF4-FFF2-40B4-BE49-F238E27FC236}">
                <a16:creationId xmlns:a16="http://schemas.microsoft.com/office/drawing/2014/main" id="{2B896CC5-86E4-6A79-2F0D-965F0B6F0041}"/>
              </a:ext>
            </a:extLst>
          </p:cNvPr>
          <p:cNvSpPr/>
          <p:nvPr/>
        </p:nvSpPr>
        <p:spPr>
          <a:xfrm>
            <a:off x="3035502" y="4269855"/>
            <a:ext cx="2507309" cy="1018137"/>
          </a:xfrm>
          <a:prstGeom prst="cloud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err="1">
                <a:solidFill>
                  <a:schemeClr val="tx1"/>
                </a:solidFill>
              </a:rPr>
              <a:t>Essential</a:t>
            </a:r>
            <a:endParaRPr lang="it-IT" dirty="0">
              <a:solidFill>
                <a:schemeClr val="tx1"/>
              </a:solidFill>
            </a:endParaRPr>
          </a:p>
        </p:txBody>
      </p:sp>
      <p:sp>
        <p:nvSpPr>
          <p:cNvPr id="13" name="Bolla: nuvola 12">
            <a:extLst>
              <a:ext uri="{FF2B5EF4-FFF2-40B4-BE49-F238E27FC236}">
                <a16:creationId xmlns:a16="http://schemas.microsoft.com/office/drawing/2014/main" id="{329FFEF5-C58C-B83B-0226-02FF169E2F5D}"/>
              </a:ext>
            </a:extLst>
          </p:cNvPr>
          <p:cNvSpPr/>
          <p:nvPr/>
        </p:nvSpPr>
        <p:spPr>
          <a:xfrm>
            <a:off x="6422500" y="4286885"/>
            <a:ext cx="2507309" cy="1018137"/>
          </a:xfrm>
          <a:prstGeom prst="cloud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err="1">
                <a:solidFill>
                  <a:schemeClr val="tx1"/>
                </a:solidFill>
              </a:rPr>
              <a:t>Accidental</a:t>
            </a:r>
            <a:endParaRPr lang="it-IT" dirty="0">
              <a:solidFill>
                <a:schemeClr val="tx1"/>
              </a:solidFill>
            </a:endParaRPr>
          </a:p>
        </p:txBody>
      </p:sp>
      <p:pic>
        <p:nvPicPr>
          <p:cNvPr id="2" name="Immagine 1">
            <a:extLst>
              <a:ext uri="{FF2B5EF4-FFF2-40B4-BE49-F238E27FC236}">
                <a16:creationId xmlns:a16="http://schemas.microsoft.com/office/drawing/2014/main" id="{A3BE92E8-ED07-942A-674B-DA2FE26FE87C}"/>
              </a:ext>
            </a:extLst>
          </p:cNvPr>
          <p:cNvPicPr>
            <a:picLocks noChangeAspect="1"/>
          </p:cNvPicPr>
          <p:nvPr/>
        </p:nvPicPr>
        <p:blipFill>
          <a:blip r:embed="rId3"/>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14221751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pic>
        <p:nvPicPr>
          <p:cNvPr id="2" name="Immagine 1">
            <a:extLst>
              <a:ext uri="{FF2B5EF4-FFF2-40B4-BE49-F238E27FC236}">
                <a16:creationId xmlns:a16="http://schemas.microsoft.com/office/drawing/2014/main" id="{5EA730B2-ABAE-64DA-BF80-63353A2D9E30}"/>
              </a:ext>
            </a:extLst>
          </p:cNvPr>
          <p:cNvPicPr>
            <a:picLocks noChangeAspect="1"/>
          </p:cNvPicPr>
          <p:nvPr/>
        </p:nvPicPr>
        <p:blipFill>
          <a:blip r:embed="rId2"/>
          <a:stretch>
            <a:fillRect/>
          </a:stretch>
        </p:blipFill>
        <p:spPr>
          <a:xfrm>
            <a:off x="11165733" y="5893388"/>
            <a:ext cx="358171" cy="388654"/>
          </a:xfrm>
          <a:prstGeom prst="rect">
            <a:avLst/>
          </a:prstGeom>
        </p:spPr>
      </p:pic>
      <p:pic>
        <p:nvPicPr>
          <p:cNvPr id="20" name="Immagine 19">
            <a:hlinkClick r:id="rId3"/>
            <a:extLst>
              <a:ext uri="{FF2B5EF4-FFF2-40B4-BE49-F238E27FC236}">
                <a16:creationId xmlns:a16="http://schemas.microsoft.com/office/drawing/2014/main" id="{A3841FB0-D241-56DF-075C-6FC195AF45D1}"/>
              </a:ext>
            </a:extLst>
          </p:cNvPr>
          <p:cNvPicPr>
            <a:picLocks noChangeAspect="1"/>
          </p:cNvPicPr>
          <p:nvPr/>
        </p:nvPicPr>
        <p:blipFill>
          <a:blip r:embed="rId4"/>
          <a:stretch>
            <a:fillRect/>
          </a:stretch>
        </p:blipFill>
        <p:spPr>
          <a:xfrm>
            <a:off x="174690" y="1851552"/>
            <a:ext cx="1332719" cy="2017588"/>
          </a:xfrm>
          <a:prstGeom prst="rect">
            <a:avLst/>
          </a:prstGeom>
        </p:spPr>
      </p:pic>
      <p:pic>
        <p:nvPicPr>
          <p:cNvPr id="21" name="Immagine 20">
            <a:extLst>
              <a:ext uri="{FF2B5EF4-FFF2-40B4-BE49-F238E27FC236}">
                <a16:creationId xmlns:a16="http://schemas.microsoft.com/office/drawing/2014/main" id="{20704A93-48BF-75B1-F8F6-E2DD4C2285A2}"/>
              </a:ext>
            </a:extLst>
          </p:cNvPr>
          <p:cNvPicPr>
            <a:picLocks noChangeAspect="1"/>
          </p:cNvPicPr>
          <p:nvPr/>
        </p:nvPicPr>
        <p:blipFill>
          <a:blip r:embed="rId5"/>
          <a:stretch>
            <a:fillRect/>
          </a:stretch>
        </p:blipFill>
        <p:spPr>
          <a:xfrm>
            <a:off x="1840404" y="1851552"/>
            <a:ext cx="1593635" cy="2073768"/>
          </a:xfrm>
          <a:prstGeom prst="rect">
            <a:avLst/>
          </a:prstGeom>
        </p:spPr>
      </p:pic>
      <p:pic>
        <p:nvPicPr>
          <p:cNvPr id="22" name="Immagine 21">
            <a:extLst>
              <a:ext uri="{FF2B5EF4-FFF2-40B4-BE49-F238E27FC236}">
                <a16:creationId xmlns:a16="http://schemas.microsoft.com/office/drawing/2014/main" id="{DF1C3494-20DA-203F-83BF-62C0645A47A0}"/>
              </a:ext>
            </a:extLst>
          </p:cNvPr>
          <p:cNvPicPr>
            <a:picLocks noChangeAspect="1"/>
          </p:cNvPicPr>
          <p:nvPr/>
        </p:nvPicPr>
        <p:blipFill>
          <a:blip r:embed="rId6"/>
          <a:stretch>
            <a:fillRect/>
          </a:stretch>
        </p:blipFill>
        <p:spPr>
          <a:xfrm>
            <a:off x="7492331" y="1851552"/>
            <a:ext cx="1568096" cy="2078876"/>
          </a:xfrm>
          <a:prstGeom prst="rect">
            <a:avLst/>
          </a:prstGeom>
        </p:spPr>
      </p:pic>
      <p:pic>
        <p:nvPicPr>
          <p:cNvPr id="23" name="Immagine 22">
            <a:extLst>
              <a:ext uri="{FF2B5EF4-FFF2-40B4-BE49-F238E27FC236}">
                <a16:creationId xmlns:a16="http://schemas.microsoft.com/office/drawing/2014/main" id="{CDEB2DE2-1FEE-91B5-B342-76D6AD17EFD3}"/>
              </a:ext>
            </a:extLst>
          </p:cNvPr>
          <p:cNvPicPr>
            <a:picLocks noChangeAspect="1"/>
          </p:cNvPicPr>
          <p:nvPr/>
        </p:nvPicPr>
        <p:blipFill>
          <a:blip r:embed="rId7"/>
          <a:stretch>
            <a:fillRect/>
          </a:stretch>
        </p:blipFill>
        <p:spPr>
          <a:xfrm>
            <a:off x="5591241" y="1851552"/>
            <a:ext cx="1568096" cy="2068660"/>
          </a:xfrm>
          <a:prstGeom prst="rect">
            <a:avLst/>
          </a:prstGeom>
        </p:spPr>
      </p:pic>
      <p:pic>
        <p:nvPicPr>
          <p:cNvPr id="24" name="Immagine 23">
            <a:extLst>
              <a:ext uri="{FF2B5EF4-FFF2-40B4-BE49-F238E27FC236}">
                <a16:creationId xmlns:a16="http://schemas.microsoft.com/office/drawing/2014/main" id="{8DBE92A0-427C-0784-6EE5-6CA98ED76C09}"/>
              </a:ext>
            </a:extLst>
          </p:cNvPr>
          <p:cNvPicPr>
            <a:picLocks noChangeAspect="1"/>
          </p:cNvPicPr>
          <p:nvPr/>
        </p:nvPicPr>
        <p:blipFill>
          <a:blip r:embed="rId8"/>
          <a:stretch>
            <a:fillRect/>
          </a:stretch>
        </p:blipFill>
        <p:spPr>
          <a:xfrm>
            <a:off x="3767034" y="1851552"/>
            <a:ext cx="1491212" cy="2050416"/>
          </a:xfrm>
          <a:prstGeom prst="rect">
            <a:avLst/>
          </a:prstGeom>
        </p:spPr>
      </p:pic>
      <p:sp>
        <p:nvSpPr>
          <p:cNvPr id="25" name="CasellaDiTesto 24">
            <a:extLst>
              <a:ext uri="{FF2B5EF4-FFF2-40B4-BE49-F238E27FC236}">
                <a16:creationId xmlns:a16="http://schemas.microsoft.com/office/drawing/2014/main" id="{9E6ABA17-E752-9D4F-2129-E722579CA5BA}"/>
              </a:ext>
            </a:extLst>
          </p:cNvPr>
          <p:cNvSpPr txBox="1"/>
          <p:nvPr/>
        </p:nvSpPr>
        <p:spPr>
          <a:xfrm>
            <a:off x="174689" y="4316544"/>
            <a:ext cx="6527155" cy="369332"/>
          </a:xfrm>
          <a:prstGeom prst="rect">
            <a:avLst/>
          </a:prstGeom>
          <a:noFill/>
        </p:spPr>
        <p:txBody>
          <a:bodyPr wrap="square" rtlCol="0">
            <a:spAutoFit/>
          </a:bodyPr>
          <a:lstStyle/>
          <a:p>
            <a:r>
              <a:rPr lang="it-IT" dirty="0">
                <a:hlinkClick r:id="rId9"/>
              </a:rPr>
              <a:t>No Silver Bullet - </a:t>
            </a:r>
            <a:r>
              <a:rPr lang="en-US" i="0" dirty="0">
                <a:solidFill>
                  <a:srgbClr val="202122"/>
                </a:solidFill>
                <a:effectLst/>
                <a:hlinkClick r:id="rId9"/>
              </a:rPr>
              <a:t>Essence and Accident in Software Engineering</a:t>
            </a:r>
            <a:endParaRPr lang="it-IT" dirty="0"/>
          </a:p>
        </p:txBody>
      </p:sp>
      <p:sp>
        <p:nvSpPr>
          <p:cNvPr id="26" name="CasellaDiTesto 25">
            <a:extLst>
              <a:ext uri="{FF2B5EF4-FFF2-40B4-BE49-F238E27FC236}">
                <a16:creationId xmlns:a16="http://schemas.microsoft.com/office/drawing/2014/main" id="{8CDCED2F-30CB-29DC-1CE9-0CC64795F71F}"/>
              </a:ext>
            </a:extLst>
          </p:cNvPr>
          <p:cNvSpPr txBox="1"/>
          <p:nvPr/>
        </p:nvSpPr>
        <p:spPr>
          <a:xfrm>
            <a:off x="174690" y="4758282"/>
            <a:ext cx="6527154" cy="369332"/>
          </a:xfrm>
          <a:prstGeom prst="rect">
            <a:avLst/>
          </a:prstGeom>
          <a:noFill/>
        </p:spPr>
        <p:txBody>
          <a:bodyPr wrap="square" rtlCol="0">
            <a:spAutoFit/>
          </a:bodyPr>
          <a:lstStyle/>
          <a:p>
            <a:r>
              <a:rPr lang="it-IT" dirty="0">
                <a:hlinkClick r:id="rId10"/>
              </a:rPr>
              <a:t>Fitness </a:t>
            </a:r>
            <a:r>
              <a:rPr lang="it-IT" dirty="0" err="1">
                <a:hlinkClick r:id="rId10"/>
              </a:rPr>
              <a:t>function-driven</a:t>
            </a:r>
            <a:r>
              <a:rPr lang="it-IT" dirty="0">
                <a:hlinkClick r:id="rId10"/>
              </a:rPr>
              <a:t> </a:t>
            </a:r>
            <a:r>
              <a:rPr lang="it-IT" dirty="0" err="1">
                <a:hlinkClick r:id="rId10"/>
              </a:rPr>
              <a:t>development</a:t>
            </a:r>
            <a:endParaRPr lang="it-IT" dirty="0"/>
          </a:p>
        </p:txBody>
      </p:sp>
      <p:sp>
        <p:nvSpPr>
          <p:cNvPr id="27" name="CasellaDiTesto 26">
            <a:extLst>
              <a:ext uri="{FF2B5EF4-FFF2-40B4-BE49-F238E27FC236}">
                <a16:creationId xmlns:a16="http://schemas.microsoft.com/office/drawing/2014/main" id="{3A2A09AC-BE86-1664-7BF2-FA343C65B4DB}"/>
              </a:ext>
            </a:extLst>
          </p:cNvPr>
          <p:cNvSpPr txBox="1"/>
          <p:nvPr/>
        </p:nvSpPr>
        <p:spPr>
          <a:xfrm>
            <a:off x="174690" y="5200020"/>
            <a:ext cx="6527154" cy="369332"/>
          </a:xfrm>
          <a:prstGeom prst="rect">
            <a:avLst/>
          </a:prstGeom>
          <a:noFill/>
        </p:spPr>
        <p:txBody>
          <a:bodyPr wrap="square" rtlCol="0">
            <a:spAutoFit/>
          </a:bodyPr>
          <a:lstStyle/>
          <a:p>
            <a:r>
              <a:rPr lang="it-IT" dirty="0" err="1">
                <a:hlinkClick r:id="rId11"/>
              </a:rPr>
              <a:t>Five</a:t>
            </a:r>
            <a:r>
              <a:rPr lang="it-IT" dirty="0">
                <a:hlinkClick r:id="rId11"/>
              </a:rPr>
              <a:t> Level of </a:t>
            </a:r>
            <a:r>
              <a:rPr lang="it-IT" dirty="0" err="1">
                <a:hlinkClick r:id="rId11"/>
              </a:rPr>
              <a:t>Ignorance</a:t>
            </a:r>
            <a:endParaRPr lang="it-IT" dirty="0"/>
          </a:p>
        </p:txBody>
      </p:sp>
      <p:sp>
        <p:nvSpPr>
          <p:cNvPr id="28" name="CasellaDiTesto 27">
            <a:extLst>
              <a:ext uri="{FF2B5EF4-FFF2-40B4-BE49-F238E27FC236}">
                <a16:creationId xmlns:a16="http://schemas.microsoft.com/office/drawing/2014/main" id="{C5FC7837-13F2-937B-D323-334E41153A1F}"/>
              </a:ext>
            </a:extLst>
          </p:cNvPr>
          <p:cNvSpPr txBox="1"/>
          <p:nvPr/>
        </p:nvSpPr>
        <p:spPr>
          <a:xfrm>
            <a:off x="174689" y="5641758"/>
            <a:ext cx="6527154" cy="369332"/>
          </a:xfrm>
          <a:prstGeom prst="rect">
            <a:avLst/>
          </a:prstGeom>
          <a:noFill/>
        </p:spPr>
        <p:txBody>
          <a:bodyPr wrap="square" rtlCol="0">
            <a:spAutoFit/>
          </a:bodyPr>
          <a:lstStyle/>
          <a:p>
            <a:r>
              <a:rPr lang="it-IT" dirty="0">
                <a:hlinkClick r:id="rId12"/>
              </a:rPr>
              <a:t>The </a:t>
            </a:r>
            <a:r>
              <a:rPr lang="it-IT" dirty="0" err="1">
                <a:hlinkClick r:id="rId12"/>
              </a:rPr>
              <a:t>Cynefin</a:t>
            </a:r>
            <a:r>
              <a:rPr lang="it-IT" dirty="0">
                <a:hlinkClick r:id="rId12"/>
              </a:rPr>
              <a:t> framework</a:t>
            </a:r>
            <a:endParaRPr lang="it-IT" dirty="0"/>
          </a:p>
        </p:txBody>
      </p:sp>
      <p:sp>
        <p:nvSpPr>
          <p:cNvPr id="29" name="Titolo 2">
            <a:extLst>
              <a:ext uri="{FF2B5EF4-FFF2-40B4-BE49-F238E27FC236}">
                <a16:creationId xmlns:a16="http://schemas.microsoft.com/office/drawing/2014/main" id="{9EAFFF03-4D74-3E53-D6C1-4FCCA4223AA2}"/>
              </a:ext>
            </a:extLst>
          </p:cNvPr>
          <p:cNvSpPr txBox="1">
            <a:spLocks/>
          </p:cNvSpPr>
          <p:nvPr/>
        </p:nvSpPr>
        <p:spPr>
          <a:xfrm>
            <a:off x="0" y="4247"/>
            <a:ext cx="9144000" cy="846676"/>
          </a:xfrm>
          <a:prstGeom prst="rect">
            <a:avLst/>
          </a:prstGeom>
          <a:solidFill>
            <a:schemeClr val="accent1">
              <a:lumMod val="75000"/>
            </a:schemeClr>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sz="4000" b="1" dirty="0" err="1">
                <a:solidFill>
                  <a:schemeClr val="bg1"/>
                </a:solidFill>
              </a:rPr>
              <a:t>Suggestions</a:t>
            </a:r>
            <a:endParaRPr lang="it-IT" sz="4000" b="1" dirty="0">
              <a:solidFill>
                <a:schemeClr val="bg1"/>
              </a:solidFill>
            </a:endParaRPr>
          </a:p>
        </p:txBody>
      </p:sp>
      <p:pic>
        <p:nvPicPr>
          <p:cNvPr id="4" name="Immagine 3">
            <a:extLst>
              <a:ext uri="{FF2B5EF4-FFF2-40B4-BE49-F238E27FC236}">
                <a16:creationId xmlns:a16="http://schemas.microsoft.com/office/drawing/2014/main" id="{E88EE238-5B40-C462-7F8D-BF50F1EF90C7}"/>
              </a:ext>
            </a:extLst>
          </p:cNvPr>
          <p:cNvPicPr>
            <a:picLocks noChangeAspect="1"/>
          </p:cNvPicPr>
          <p:nvPr/>
        </p:nvPicPr>
        <p:blipFill>
          <a:blip r:embed="rId13"/>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3648000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7257560" y="0"/>
            <a:ext cx="1886211" cy="2174333"/>
            <a:chOff x="-305" y="-4155"/>
            <a:chExt cx="2514948" cy="2174333"/>
          </a:xfrm>
        </p:grpSpPr>
        <p:sp>
          <p:nvSpPr>
            <p:cNvPr id="14" name="Freeform: Shape 13">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7" name="Freeform: Shape 16">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Immagine 3" descr="Immagine che contiene testo, Carattere, linea, schermata&#10;&#10;Descrizione generata automaticamente">
            <a:extLst>
              <a:ext uri="{FF2B5EF4-FFF2-40B4-BE49-F238E27FC236}">
                <a16:creationId xmlns:a16="http://schemas.microsoft.com/office/drawing/2014/main" id="{AD5F4DBD-37FC-016F-4E32-D61BDA95D92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153319"/>
            <a:ext cx="8866074" cy="2082252"/>
          </a:xfrm>
          <a:prstGeom prst="rect">
            <a:avLst/>
          </a:prstGeom>
        </p:spPr>
      </p:pic>
      <p:grpSp>
        <p:nvGrpSpPr>
          <p:cNvPr id="19" name="Group 18">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228" y="4322879"/>
            <a:ext cx="2533818" cy="2535121"/>
            <a:chOff x="-305" y="-1"/>
            <a:chExt cx="3832880" cy="2876136"/>
          </a:xfrm>
        </p:grpSpPr>
        <p:sp>
          <p:nvSpPr>
            <p:cNvPr id="20" name="Freeform: Shape 19">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51663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olo 7">
            <a:extLst>
              <a:ext uri="{FF2B5EF4-FFF2-40B4-BE49-F238E27FC236}">
                <a16:creationId xmlns:a16="http://schemas.microsoft.com/office/drawing/2014/main" id="{181722DB-7AF5-1EAF-B0A7-E050A942D89C}"/>
              </a:ext>
            </a:extLst>
          </p:cNvPr>
          <p:cNvSpPr>
            <a:spLocks noGrp="1"/>
          </p:cNvSpPr>
          <p:nvPr>
            <p:ph type="ctrTitle" idx="4294967295"/>
          </p:nvPr>
        </p:nvSpPr>
        <p:spPr>
          <a:xfrm>
            <a:off x="0" y="390525"/>
            <a:ext cx="8181975" cy="1509713"/>
          </a:xfrm>
          <a:prstGeom prst="rect">
            <a:avLst/>
          </a:prstGeom>
        </p:spPr>
        <p:txBody>
          <a:bodyPr vert="horz" lIns="91440" tIns="45720" rIns="91440" bIns="45720" rtlCol="0" anchor="ctr">
            <a:normAutofit/>
          </a:bodyPr>
          <a:lstStyle/>
          <a:p>
            <a:pPr algn="ctr">
              <a:lnSpc>
                <a:spcPct val="90000"/>
              </a:lnSpc>
            </a:pPr>
            <a:r>
              <a:rPr lang="en-US" sz="5700" kern="1200">
                <a:solidFill>
                  <a:srgbClr val="FFFFFF"/>
                </a:solidFill>
                <a:latin typeface="+mj-lt"/>
                <a:ea typeface="+mj-ea"/>
                <a:cs typeface="+mj-cs"/>
              </a:rPr>
              <a:t>All we need is Data!</a:t>
            </a:r>
          </a:p>
        </p:txBody>
      </p:sp>
      <p:pic>
        <p:nvPicPr>
          <p:cNvPr id="3" name="Immagine 2">
            <a:extLst>
              <a:ext uri="{FF2B5EF4-FFF2-40B4-BE49-F238E27FC236}">
                <a16:creationId xmlns:a16="http://schemas.microsoft.com/office/drawing/2014/main" id="{4FEB0B02-45AD-6592-D137-CF0B30894752}"/>
              </a:ext>
            </a:extLst>
          </p:cNvPr>
          <p:cNvPicPr>
            <a:picLocks noChangeAspect="1"/>
          </p:cNvPicPr>
          <p:nvPr/>
        </p:nvPicPr>
        <p:blipFill>
          <a:blip r:embed="rId3"/>
          <a:stretch>
            <a:fillRect/>
          </a:stretch>
        </p:blipFill>
        <p:spPr>
          <a:xfrm>
            <a:off x="851140" y="3323523"/>
            <a:ext cx="1978325" cy="2418418"/>
          </a:xfrm>
          <a:prstGeom prst="rect">
            <a:avLst/>
          </a:prstGeom>
        </p:spPr>
      </p:pic>
      <p:sp>
        <p:nvSpPr>
          <p:cNvPr id="4" name="Fumetto: ovale 3">
            <a:extLst>
              <a:ext uri="{FF2B5EF4-FFF2-40B4-BE49-F238E27FC236}">
                <a16:creationId xmlns:a16="http://schemas.microsoft.com/office/drawing/2014/main" id="{81859EF6-6CA9-8014-53CA-AAF9ED315195}"/>
              </a:ext>
            </a:extLst>
          </p:cNvPr>
          <p:cNvSpPr/>
          <p:nvPr/>
        </p:nvSpPr>
        <p:spPr>
          <a:xfrm>
            <a:off x="114210" y="1443046"/>
            <a:ext cx="3976777" cy="1090321"/>
          </a:xfrm>
          <a:prstGeom prst="wedgeEllipse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err="1">
                <a:solidFill>
                  <a:schemeClr val="bg1"/>
                </a:solidFill>
              </a:rPr>
              <a:t>Why</a:t>
            </a:r>
            <a:r>
              <a:rPr lang="it-IT" dirty="0">
                <a:solidFill>
                  <a:schemeClr val="bg1"/>
                </a:solidFill>
              </a:rPr>
              <a:t> </a:t>
            </a:r>
            <a:r>
              <a:rPr lang="it-IT" dirty="0" err="1">
                <a:solidFill>
                  <a:schemeClr val="bg1"/>
                </a:solidFill>
              </a:rPr>
              <a:t>have</a:t>
            </a:r>
            <a:r>
              <a:rPr lang="it-IT" dirty="0">
                <a:solidFill>
                  <a:schemeClr val="bg1"/>
                </a:solidFill>
              </a:rPr>
              <a:t> </a:t>
            </a:r>
            <a:r>
              <a:rPr lang="it-IT" dirty="0" err="1">
                <a:solidFill>
                  <a:schemeClr val="bg1"/>
                </a:solidFill>
              </a:rPr>
              <a:t>architects</a:t>
            </a:r>
            <a:r>
              <a:rPr lang="it-IT" dirty="0">
                <a:solidFill>
                  <a:schemeClr val="bg1"/>
                </a:solidFill>
              </a:rPr>
              <a:t> </a:t>
            </a:r>
            <a:r>
              <a:rPr lang="it-IT" dirty="0" err="1">
                <a:solidFill>
                  <a:schemeClr val="bg1"/>
                </a:solidFill>
              </a:rPr>
              <a:t>struggled</a:t>
            </a:r>
            <a:r>
              <a:rPr lang="it-IT" dirty="0">
                <a:solidFill>
                  <a:schemeClr val="bg1"/>
                </a:solidFill>
              </a:rPr>
              <a:t> with </a:t>
            </a:r>
            <a:r>
              <a:rPr lang="it-IT" dirty="0" err="1">
                <a:solidFill>
                  <a:schemeClr val="bg1"/>
                </a:solidFill>
              </a:rPr>
              <a:t>decisions</a:t>
            </a:r>
            <a:r>
              <a:rPr lang="it-IT" dirty="0">
                <a:solidFill>
                  <a:schemeClr val="bg1"/>
                </a:solidFill>
              </a:rPr>
              <a:t> in </a:t>
            </a:r>
            <a:r>
              <a:rPr lang="it-IT" b="1" dirty="0" err="1">
                <a:solidFill>
                  <a:schemeClr val="bg1"/>
                </a:solidFill>
              </a:rPr>
              <a:t>distributed</a:t>
            </a:r>
            <a:r>
              <a:rPr lang="it-IT" b="1" dirty="0">
                <a:solidFill>
                  <a:schemeClr val="bg1"/>
                </a:solidFill>
              </a:rPr>
              <a:t> </a:t>
            </a:r>
            <a:r>
              <a:rPr lang="it-IT" b="1" dirty="0" err="1">
                <a:solidFill>
                  <a:schemeClr val="bg1"/>
                </a:solidFill>
              </a:rPr>
              <a:t>architectures</a:t>
            </a:r>
            <a:r>
              <a:rPr lang="it-IT" dirty="0">
                <a:solidFill>
                  <a:schemeClr val="bg1"/>
                </a:solidFill>
              </a:rPr>
              <a:t>?</a:t>
            </a:r>
          </a:p>
        </p:txBody>
      </p:sp>
      <p:pic>
        <p:nvPicPr>
          <p:cNvPr id="5" name="Immagine 4">
            <a:extLst>
              <a:ext uri="{FF2B5EF4-FFF2-40B4-BE49-F238E27FC236}">
                <a16:creationId xmlns:a16="http://schemas.microsoft.com/office/drawing/2014/main" id="{6E59158F-F736-DBF6-8716-E229F9B2B43F}"/>
              </a:ext>
            </a:extLst>
          </p:cNvPr>
          <p:cNvPicPr>
            <a:picLocks noChangeAspect="1"/>
          </p:cNvPicPr>
          <p:nvPr/>
        </p:nvPicPr>
        <p:blipFill>
          <a:blip r:embed="rId4"/>
          <a:stretch>
            <a:fillRect/>
          </a:stretch>
        </p:blipFill>
        <p:spPr>
          <a:xfrm>
            <a:off x="4961375" y="3317697"/>
            <a:ext cx="2706324" cy="2418418"/>
          </a:xfrm>
          <a:prstGeom prst="rect">
            <a:avLst/>
          </a:prstGeom>
        </p:spPr>
      </p:pic>
      <p:sp>
        <p:nvSpPr>
          <p:cNvPr id="6" name="Fumetto: ovale 5">
            <a:extLst>
              <a:ext uri="{FF2B5EF4-FFF2-40B4-BE49-F238E27FC236}">
                <a16:creationId xmlns:a16="http://schemas.microsoft.com/office/drawing/2014/main" id="{F47978E4-4618-26A3-3BA5-478E4B8AAB9E}"/>
              </a:ext>
            </a:extLst>
          </p:cNvPr>
          <p:cNvSpPr/>
          <p:nvPr/>
        </p:nvSpPr>
        <p:spPr>
          <a:xfrm>
            <a:off x="4447449" y="1310579"/>
            <a:ext cx="4582341" cy="1469949"/>
          </a:xfrm>
          <a:prstGeom prst="wedgeEllipse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err="1">
                <a:solidFill>
                  <a:schemeClr val="bg1"/>
                </a:solidFill>
              </a:rPr>
              <a:t>Because</a:t>
            </a:r>
            <a:r>
              <a:rPr lang="it-IT" dirty="0">
                <a:solidFill>
                  <a:schemeClr val="bg1"/>
                </a:solidFill>
              </a:rPr>
              <a:t> Software Architecture </a:t>
            </a:r>
            <a:r>
              <a:rPr lang="it-IT" dirty="0" err="1">
                <a:solidFill>
                  <a:schemeClr val="bg1"/>
                </a:solidFill>
              </a:rPr>
              <a:t>is</a:t>
            </a:r>
            <a:r>
              <a:rPr lang="it-IT" dirty="0">
                <a:solidFill>
                  <a:schemeClr val="bg1"/>
                </a:solidFill>
              </a:rPr>
              <a:t> the </a:t>
            </a:r>
            <a:r>
              <a:rPr lang="it-IT" dirty="0" err="1">
                <a:solidFill>
                  <a:schemeClr val="bg1"/>
                </a:solidFill>
              </a:rPr>
              <a:t>stuff</a:t>
            </a:r>
            <a:r>
              <a:rPr lang="it-IT" dirty="0">
                <a:solidFill>
                  <a:schemeClr val="bg1"/>
                </a:solidFill>
              </a:rPr>
              <a:t> </a:t>
            </a:r>
            <a:r>
              <a:rPr lang="it-IT" dirty="0" err="1">
                <a:solidFill>
                  <a:schemeClr val="bg1"/>
                </a:solidFill>
              </a:rPr>
              <a:t>you</a:t>
            </a:r>
            <a:r>
              <a:rPr lang="it-IT" dirty="0">
                <a:solidFill>
                  <a:schemeClr val="bg1"/>
                </a:solidFill>
              </a:rPr>
              <a:t> </a:t>
            </a:r>
            <a:r>
              <a:rPr lang="it-IT" dirty="0" err="1">
                <a:solidFill>
                  <a:schemeClr val="bg1"/>
                </a:solidFill>
              </a:rPr>
              <a:t>can’t</a:t>
            </a:r>
            <a:r>
              <a:rPr lang="it-IT" dirty="0">
                <a:solidFill>
                  <a:schemeClr val="bg1"/>
                </a:solidFill>
              </a:rPr>
              <a:t> </a:t>
            </a:r>
            <a:r>
              <a:rPr lang="it-IT" strike="sngStrike" dirty="0">
                <a:solidFill>
                  <a:schemeClr val="bg1"/>
                </a:solidFill>
              </a:rPr>
              <a:t>Google</a:t>
            </a:r>
            <a:r>
              <a:rPr lang="it-IT" dirty="0">
                <a:solidFill>
                  <a:schemeClr val="bg1"/>
                </a:solidFill>
              </a:rPr>
              <a:t> Bing </a:t>
            </a:r>
            <a:r>
              <a:rPr lang="it-IT" dirty="0" err="1">
                <a:solidFill>
                  <a:schemeClr val="bg1"/>
                </a:solidFill>
              </a:rPr>
              <a:t>answers</a:t>
            </a:r>
            <a:r>
              <a:rPr lang="it-IT" dirty="0">
                <a:solidFill>
                  <a:schemeClr val="bg1"/>
                </a:solidFill>
              </a:rPr>
              <a:t> for</a:t>
            </a:r>
          </a:p>
        </p:txBody>
      </p:sp>
      <p:sp>
        <p:nvSpPr>
          <p:cNvPr id="7" name="Titolo 2">
            <a:extLst>
              <a:ext uri="{FF2B5EF4-FFF2-40B4-BE49-F238E27FC236}">
                <a16:creationId xmlns:a16="http://schemas.microsoft.com/office/drawing/2014/main" id="{90C8D0E2-B0A4-EFB1-F4F6-DA616E1DF02A}"/>
              </a:ext>
            </a:extLst>
          </p:cNvPr>
          <p:cNvSpPr txBox="1">
            <a:spLocks/>
          </p:cNvSpPr>
          <p:nvPr/>
        </p:nvSpPr>
        <p:spPr>
          <a:xfrm>
            <a:off x="0" y="4247"/>
            <a:ext cx="9144000" cy="846676"/>
          </a:xfrm>
          <a:prstGeom prst="rect">
            <a:avLst/>
          </a:prstGeom>
          <a:solidFill>
            <a:schemeClr val="accent1">
              <a:lumMod val="75000"/>
            </a:schemeClr>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sz="4000" dirty="0">
                <a:solidFill>
                  <a:schemeClr val="bg1"/>
                </a:solidFill>
              </a:rPr>
              <a:t>Software Architect </a:t>
            </a:r>
            <a:r>
              <a:rPr lang="it-IT" sz="4000" dirty="0" err="1">
                <a:solidFill>
                  <a:schemeClr val="bg1"/>
                </a:solidFill>
              </a:rPr>
              <a:t>is</a:t>
            </a:r>
            <a:r>
              <a:rPr lang="it-IT" sz="4000" dirty="0">
                <a:solidFill>
                  <a:schemeClr val="bg1"/>
                </a:solidFill>
              </a:rPr>
              <a:t> Hard</a:t>
            </a:r>
          </a:p>
        </p:txBody>
      </p:sp>
      <p:pic>
        <p:nvPicPr>
          <p:cNvPr id="2" name="Immagine 1">
            <a:extLst>
              <a:ext uri="{FF2B5EF4-FFF2-40B4-BE49-F238E27FC236}">
                <a16:creationId xmlns:a16="http://schemas.microsoft.com/office/drawing/2014/main" id="{F4C9A4FA-B387-7060-2548-98F089ED4A03}"/>
              </a:ext>
            </a:extLst>
          </p:cNvPr>
          <p:cNvPicPr>
            <a:picLocks noChangeAspect="1"/>
          </p:cNvPicPr>
          <p:nvPr/>
        </p:nvPicPr>
        <p:blipFill>
          <a:blip r:embed="rId5"/>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1840444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olo 7">
            <a:extLst>
              <a:ext uri="{FF2B5EF4-FFF2-40B4-BE49-F238E27FC236}">
                <a16:creationId xmlns:a16="http://schemas.microsoft.com/office/drawing/2014/main" id="{181722DB-7AF5-1EAF-B0A7-E050A942D89C}"/>
              </a:ext>
            </a:extLst>
          </p:cNvPr>
          <p:cNvSpPr>
            <a:spLocks noGrp="1"/>
          </p:cNvSpPr>
          <p:nvPr>
            <p:ph type="ctrTitle" idx="4294967295"/>
          </p:nvPr>
        </p:nvSpPr>
        <p:spPr>
          <a:xfrm>
            <a:off x="0" y="390525"/>
            <a:ext cx="8181975" cy="1509713"/>
          </a:xfrm>
          <a:prstGeom prst="rect">
            <a:avLst/>
          </a:prstGeom>
        </p:spPr>
        <p:txBody>
          <a:bodyPr vert="horz" lIns="91440" tIns="45720" rIns="91440" bIns="45720" rtlCol="0" anchor="ctr">
            <a:normAutofit/>
          </a:bodyPr>
          <a:lstStyle/>
          <a:p>
            <a:pPr algn="ctr">
              <a:lnSpc>
                <a:spcPct val="90000"/>
              </a:lnSpc>
            </a:pPr>
            <a:r>
              <a:rPr lang="en-US" sz="5700" kern="1200" dirty="0">
                <a:solidFill>
                  <a:srgbClr val="FFFFFF"/>
                </a:solidFill>
                <a:latin typeface="+mj-lt"/>
                <a:ea typeface="+mj-ea"/>
                <a:cs typeface="+mj-cs"/>
              </a:rPr>
              <a:t>All we need is Data!</a:t>
            </a:r>
          </a:p>
        </p:txBody>
      </p:sp>
      <p:sp>
        <p:nvSpPr>
          <p:cNvPr id="7" name="Titolo 2">
            <a:extLst>
              <a:ext uri="{FF2B5EF4-FFF2-40B4-BE49-F238E27FC236}">
                <a16:creationId xmlns:a16="http://schemas.microsoft.com/office/drawing/2014/main" id="{90C8D0E2-B0A4-EFB1-F4F6-DA616E1DF02A}"/>
              </a:ext>
            </a:extLst>
          </p:cNvPr>
          <p:cNvSpPr txBox="1">
            <a:spLocks/>
          </p:cNvSpPr>
          <p:nvPr/>
        </p:nvSpPr>
        <p:spPr>
          <a:xfrm>
            <a:off x="0" y="4247"/>
            <a:ext cx="9144000" cy="846676"/>
          </a:xfrm>
          <a:prstGeom prst="rect">
            <a:avLst/>
          </a:prstGeom>
          <a:solidFill>
            <a:schemeClr val="accent1">
              <a:lumMod val="75000"/>
            </a:schemeClr>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sz="4000" dirty="0" err="1">
                <a:solidFill>
                  <a:schemeClr val="bg1"/>
                </a:solidFill>
              </a:rPr>
              <a:t>Lehman’s</a:t>
            </a:r>
            <a:r>
              <a:rPr lang="it-IT" sz="4000" dirty="0">
                <a:solidFill>
                  <a:schemeClr val="bg1"/>
                </a:solidFill>
              </a:rPr>
              <a:t> </a:t>
            </a:r>
            <a:r>
              <a:rPr lang="it-IT" sz="4000" dirty="0" err="1">
                <a:solidFill>
                  <a:schemeClr val="bg1"/>
                </a:solidFill>
              </a:rPr>
              <a:t>law</a:t>
            </a:r>
            <a:r>
              <a:rPr lang="it-IT" sz="4000" dirty="0">
                <a:solidFill>
                  <a:schemeClr val="bg1"/>
                </a:solidFill>
              </a:rPr>
              <a:t> of Software </a:t>
            </a:r>
            <a:r>
              <a:rPr lang="it-IT" sz="4000" dirty="0" err="1">
                <a:solidFill>
                  <a:schemeClr val="bg1"/>
                </a:solidFill>
              </a:rPr>
              <a:t>Evolution</a:t>
            </a:r>
            <a:endParaRPr lang="it-IT" sz="4000" dirty="0">
              <a:solidFill>
                <a:schemeClr val="bg1"/>
              </a:solidFill>
            </a:endParaRPr>
          </a:p>
        </p:txBody>
      </p:sp>
      <p:pic>
        <p:nvPicPr>
          <p:cNvPr id="2" name="Immagine 1">
            <a:extLst>
              <a:ext uri="{FF2B5EF4-FFF2-40B4-BE49-F238E27FC236}">
                <a16:creationId xmlns:a16="http://schemas.microsoft.com/office/drawing/2014/main" id="{E4642E9E-2498-5BA8-38F6-4C1C8D921C4F}"/>
              </a:ext>
            </a:extLst>
          </p:cNvPr>
          <p:cNvPicPr>
            <a:picLocks noChangeAspect="1"/>
          </p:cNvPicPr>
          <p:nvPr/>
        </p:nvPicPr>
        <p:blipFill>
          <a:blip r:embed="rId3"/>
          <a:stretch>
            <a:fillRect/>
          </a:stretch>
        </p:blipFill>
        <p:spPr>
          <a:xfrm>
            <a:off x="138608" y="6131124"/>
            <a:ext cx="1425063" cy="434378"/>
          </a:xfrm>
          <a:prstGeom prst="rect">
            <a:avLst/>
          </a:prstGeom>
        </p:spPr>
      </p:pic>
      <p:sp>
        <p:nvSpPr>
          <p:cNvPr id="9" name="Scorrimento orizzontale 8">
            <a:extLst>
              <a:ext uri="{FF2B5EF4-FFF2-40B4-BE49-F238E27FC236}">
                <a16:creationId xmlns:a16="http://schemas.microsoft.com/office/drawing/2014/main" id="{7DE7C6A2-1B32-711B-BAB8-9A01FEA36CDB}"/>
              </a:ext>
            </a:extLst>
          </p:cNvPr>
          <p:cNvSpPr/>
          <p:nvPr/>
        </p:nvSpPr>
        <p:spPr>
          <a:xfrm>
            <a:off x="296418" y="970557"/>
            <a:ext cx="2610973" cy="1259633"/>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solidFill>
                  <a:schemeClr val="tx1"/>
                </a:solidFill>
              </a:rPr>
              <a:t>S-Program</a:t>
            </a:r>
          </a:p>
        </p:txBody>
      </p:sp>
      <p:sp>
        <p:nvSpPr>
          <p:cNvPr id="10" name="Scorrimento verticale 9">
            <a:extLst>
              <a:ext uri="{FF2B5EF4-FFF2-40B4-BE49-F238E27FC236}">
                <a16:creationId xmlns:a16="http://schemas.microsoft.com/office/drawing/2014/main" id="{29CC260B-5058-9710-A5CC-E9C0131B7DE3}"/>
              </a:ext>
            </a:extLst>
          </p:cNvPr>
          <p:cNvSpPr/>
          <p:nvPr/>
        </p:nvSpPr>
        <p:spPr>
          <a:xfrm>
            <a:off x="296418" y="2398473"/>
            <a:ext cx="2610973" cy="3499097"/>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Written according to an exact specification of what that program can do</a:t>
            </a:r>
            <a:endParaRPr lang="it-IT" dirty="0"/>
          </a:p>
        </p:txBody>
      </p:sp>
      <p:sp>
        <p:nvSpPr>
          <p:cNvPr id="11" name="Scorrimento verticale 10">
            <a:extLst>
              <a:ext uri="{FF2B5EF4-FFF2-40B4-BE49-F238E27FC236}">
                <a16:creationId xmlns:a16="http://schemas.microsoft.com/office/drawing/2014/main" id="{5FFAA8B2-7B2F-1D0C-1E43-139B25389181}"/>
              </a:ext>
            </a:extLst>
          </p:cNvPr>
          <p:cNvSpPr/>
          <p:nvPr/>
        </p:nvSpPr>
        <p:spPr>
          <a:xfrm>
            <a:off x="3181390" y="2428851"/>
            <a:ext cx="2610973" cy="3438341"/>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a:t>P-Program</a:t>
            </a:r>
          </a:p>
          <a:p>
            <a:pPr algn="ctr"/>
            <a:r>
              <a:rPr lang="en-US" dirty="0"/>
              <a:t>Written to implement certain procedures that completely determine what the program can do</a:t>
            </a:r>
            <a:endParaRPr lang="it-IT" dirty="0"/>
          </a:p>
        </p:txBody>
      </p:sp>
      <p:sp>
        <p:nvSpPr>
          <p:cNvPr id="12" name="Scorrimento verticale 11">
            <a:extLst>
              <a:ext uri="{FF2B5EF4-FFF2-40B4-BE49-F238E27FC236}">
                <a16:creationId xmlns:a16="http://schemas.microsoft.com/office/drawing/2014/main" id="{FACC0BD4-D620-87F1-92C6-BEF15D803BA3}"/>
              </a:ext>
            </a:extLst>
          </p:cNvPr>
          <p:cNvSpPr/>
          <p:nvPr/>
        </p:nvSpPr>
        <p:spPr>
          <a:xfrm>
            <a:off x="6066361" y="2428851"/>
            <a:ext cx="2610973" cy="3438341"/>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sz="1800" dirty="0">
                <a:solidFill>
                  <a:schemeClr val="bg1"/>
                </a:solidFill>
              </a:rPr>
              <a:t>E-Program</a:t>
            </a:r>
          </a:p>
          <a:p>
            <a:pPr algn="ctr"/>
            <a:r>
              <a:rPr lang="en-US" dirty="0"/>
              <a:t>written to perform some real-world activity</a:t>
            </a:r>
            <a:endParaRPr lang="it-IT" sz="1800" dirty="0">
              <a:solidFill>
                <a:schemeClr val="bg1"/>
              </a:solidFill>
            </a:endParaRPr>
          </a:p>
          <a:p>
            <a:pPr algn="ctr"/>
            <a:endParaRPr lang="it-IT" dirty="0"/>
          </a:p>
        </p:txBody>
      </p:sp>
      <p:sp>
        <p:nvSpPr>
          <p:cNvPr id="13" name="Scorrimento orizzontale 12">
            <a:extLst>
              <a:ext uri="{FF2B5EF4-FFF2-40B4-BE49-F238E27FC236}">
                <a16:creationId xmlns:a16="http://schemas.microsoft.com/office/drawing/2014/main" id="{F0694137-0534-C2ED-E71A-3120BAE85CCA}"/>
              </a:ext>
            </a:extLst>
          </p:cNvPr>
          <p:cNvSpPr/>
          <p:nvPr/>
        </p:nvSpPr>
        <p:spPr>
          <a:xfrm>
            <a:off x="3235161" y="970557"/>
            <a:ext cx="2610973" cy="1259633"/>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solidFill>
                  <a:schemeClr val="tx1"/>
                </a:solidFill>
              </a:rPr>
              <a:t>P-Program</a:t>
            </a:r>
          </a:p>
        </p:txBody>
      </p:sp>
      <p:sp>
        <p:nvSpPr>
          <p:cNvPr id="14" name="Scorrimento orizzontale 13">
            <a:extLst>
              <a:ext uri="{FF2B5EF4-FFF2-40B4-BE49-F238E27FC236}">
                <a16:creationId xmlns:a16="http://schemas.microsoft.com/office/drawing/2014/main" id="{34553777-B1C2-5C5E-CFFC-5F23189670EB}"/>
              </a:ext>
            </a:extLst>
          </p:cNvPr>
          <p:cNvSpPr/>
          <p:nvPr/>
        </p:nvSpPr>
        <p:spPr>
          <a:xfrm>
            <a:off x="6173904" y="970557"/>
            <a:ext cx="2610973" cy="1259633"/>
          </a:xfrm>
          <a:prstGeom prst="horizontalScroll">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solidFill>
                  <a:schemeClr val="tx1"/>
                </a:solidFill>
              </a:rPr>
              <a:t>E-Program</a:t>
            </a:r>
          </a:p>
        </p:txBody>
      </p:sp>
    </p:spTree>
    <p:extLst>
      <p:ext uri="{BB962C8B-B14F-4D97-AF65-F5344CB8AC3E}">
        <p14:creationId xmlns:p14="http://schemas.microsoft.com/office/powerpoint/2010/main" val="465198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154113"/>
            <a:ext cx="2400300" cy="4460875"/>
          </a:xfrm>
          <a:prstGeom prst="rect">
            <a:avLst/>
          </a:prstGeom>
        </p:spPr>
        <p:txBody>
          <a:bodyPr vert="horz" lIns="91440" tIns="45720" rIns="91440" bIns="45720" rtlCol="0" anchor="ctr">
            <a:normAutofit/>
          </a:bodyPr>
          <a:lstStyle/>
          <a:p>
            <a:pPr>
              <a:lnSpc>
                <a:spcPct val="90000"/>
              </a:lnSpc>
            </a:pPr>
            <a:r>
              <a:rPr lang="en-US" sz="3400" kern="1200">
                <a:solidFill>
                  <a:srgbClr val="FFFFFF"/>
                </a:solidFill>
                <a:latin typeface="+mj-lt"/>
                <a:ea typeface="+mj-ea"/>
                <a:cs typeface="+mj-cs"/>
              </a:rPr>
              <a:t>NewVantage Report</a:t>
            </a:r>
          </a:p>
        </p:txBody>
      </p:sp>
      <p:pic>
        <p:nvPicPr>
          <p:cNvPr id="5" name="Immagine 4" descr="Immagine che contiene testo, diagramma, Carattere&#10;&#10;Descrizione generata automaticamente">
            <a:extLst>
              <a:ext uri="{FF2B5EF4-FFF2-40B4-BE49-F238E27FC236}">
                <a16:creationId xmlns:a16="http://schemas.microsoft.com/office/drawing/2014/main" id="{EB1F1C2B-AC78-4FEE-DB51-06CA342A1A4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875525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magine 12">
            <a:extLst>
              <a:ext uri="{FF2B5EF4-FFF2-40B4-BE49-F238E27FC236}">
                <a16:creationId xmlns:a16="http://schemas.microsoft.com/office/drawing/2014/main" id="{56E787F3-3DFE-05DC-8DDC-4EC7AE3CBA2C}"/>
              </a:ext>
            </a:extLst>
          </p:cNvPr>
          <p:cNvPicPr>
            <a:picLocks noChangeAspect="1"/>
          </p:cNvPicPr>
          <p:nvPr/>
        </p:nvPicPr>
        <p:blipFill>
          <a:blip r:embed="rId2"/>
          <a:stretch>
            <a:fillRect/>
          </a:stretch>
        </p:blipFill>
        <p:spPr>
          <a:xfrm>
            <a:off x="470630" y="1990831"/>
            <a:ext cx="2528050" cy="3386521"/>
          </a:xfrm>
          <a:prstGeom prst="rect">
            <a:avLst/>
          </a:prstGeom>
        </p:spPr>
      </p:pic>
      <p:sp>
        <p:nvSpPr>
          <p:cNvPr id="14" name="Scorrimento verticale 13">
            <a:extLst>
              <a:ext uri="{FF2B5EF4-FFF2-40B4-BE49-F238E27FC236}">
                <a16:creationId xmlns:a16="http://schemas.microsoft.com/office/drawing/2014/main" id="{869FA5FA-0D3B-1251-C5E8-115436BE02F9}"/>
              </a:ext>
            </a:extLst>
          </p:cNvPr>
          <p:cNvSpPr/>
          <p:nvPr/>
        </p:nvSpPr>
        <p:spPr>
          <a:xfrm>
            <a:off x="3303917" y="1990832"/>
            <a:ext cx="2383365" cy="3386520"/>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a:solidFill>
                  <a:schemeClr val="bg1"/>
                </a:solidFill>
              </a:rPr>
              <a:t>A model </a:t>
            </a:r>
            <a:r>
              <a:rPr lang="it-IT" dirty="0" err="1">
                <a:solidFill>
                  <a:schemeClr val="bg1"/>
                </a:solidFill>
              </a:rPr>
              <a:t>is</a:t>
            </a:r>
            <a:r>
              <a:rPr lang="it-IT" dirty="0">
                <a:solidFill>
                  <a:schemeClr val="bg1"/>
                </a:solidFill>
              </a:rPr>
              <a:t> </a:t>
            </a:r>
            <a:r>
              <a:rPr lang="it-IT" dirty="0" err="1">
                <a:solidFill>
                  <a:schemeClr val="bg1"/>
                </a:solidFill>
              </a:rPr>
              <a:t>not</a:t>
            </a:r>
            <a:r>
              <a:rPr lang="it-IT" dirty="0">
                <a:solidFill>
                  <a:schemeClr val="bg1"/>
                </a:solidFill>
              </a:rPr>
              <a:t> a copy of the </a:t>
            </a:r>
            <a:r>
              <a:rPr lang="it-IT" dirty="0" err="1">
                <a:solidFill>
                  <a:schemeClr val="bg1"/>
                </a:solidFill>
              </a:rPr>
              <a:t>real</a:t>
            </a:r>
            <a:r>
              <a:rPr lang="it-IT" dirty="0">
                <a:solidFill>
                  <a:schemeClr val="bg1"/>
                </a:solidFill>
              </a:rPr>
              <a:t> world, </a:t>
            </a:r>
            <a:r>
              <a:rPr lang="it-IT" dirty="0" err="1">
                <a:solidFill>
                  <a:schemeClr val="bg1"/>
                </a:solidFill>
              </a:rPr>
              <a:t>but</a:t>
            </a:r>
            <a:r>
              <a:rPr lang="it-IT" dirty="0">
                <a:solidFill>
                  <a:schemeClr val="bg1"/>
                </a:solidFill>
              </a:rPr>
              <a:t> a </a:t>
            </a:r>
            <a:r>
              <a:rPr lang="it-IT" dirty="0" err="1">
                <a:solidFill>
                  <a:schemeClr val="bg1"/>
                </a:solidFill>
              </a:rPr>
              <a:t>construct</a:t>
            </a:r>
            <a:r>
              <a:rPr lang="it-IT" dirty="0">
                <a:solidFill>
                  <a:schemeClr val="bg1"/>
                </a:solidFill>
              </a:rPr>
              <a:t> </a:t>
            </a:r>
            <a:r>
              <a:rPr lang="it-IT" dirty="0" err="1">
                <a:solidFill>
                  <a:schemeClr val="bg1"/>
                </a:solidFill>
              </a:rPr>
              <a:t>that</a:t>
            </a:r>
            <a:r>
              <a:rPr lang="it-IT" dirty="0">
                <a:solidFill>
                  <a:schemeClr val="bg1"/>
                </a:solidFill>
              </a:rPr>
              <a:t> helps </a:t>
            </a:r>
            <a:r>
              <a:rPr lang="it-IT" dirty="0" err="1">
                <a:solidFill>
                  <a:schemeClr val="bg1"/>
                </a:solidFill>
              </a:rPr>
              <a:t>us</a:t>
            </a:r>
            <a:r>
              <a:rPr lang="it-IT" dirty="0">
                <a:solidFill>
                  <a:schemeClr val="bg1"/>
                </a:solidFill>
              </a:rPr>
              <a:t> make </a:t>
            </a:r>
            <a:r>
              <a:rPr lang="it-IT" dirty="0" err="1">
                <a:solidFill>
                  <a:schemeClr val="bg1"/>
                </a:solidFill>
              </a:rPr>
              <a:t>sense</a:t>
            </a:r>
            <a:r>
              <a:rPr lang="it-IT" dirty="0">
                <a:solidFill>
                  <a:schemeClr val="bg1"/>
                </a:solidFill>
              </a:rPr>
              <a:t> of a </a:t>
            </a:r>
            <a:r>
              <a:rPr lang="it-IT" dirty="0" err="1">
                <a:solidFill>
                  <a:schemeClr val="bg1"/>
                </a:solidFill>
              </a:rPr>
              <a:t>complex</a:t>
            </a:r>
            <a:r>
              <a:rPr lang="it-IT" dirty="0">
                <a:solidFill>
                  <a:schemeClr val="bg1"/>
                </a:solidFill>
              </a:rPr>
              <a:t> system</a:t>
            </a:r>
          </a:p>
          <a:p>
            <a:pPr algn="ctr"/>
            <a:endParaRPr lang="it-IT" dirty="0"/>
          </a:p>
        </p:txBody>
      </p:sp>
      <p:sp>
        <p:nvSpPr>
          <p:cNvPr id="15" name="Scorrimento verticale 14">
            <a:extLst>
              <a:ext uri="{FF2B5EF4-FFF2-40B4-BE49-F238E27FC236}">
                <a16:creationId xmlns:a16="http://schemas.microsoft.com/office/drawing/2014/main" id="{206792B8-E129-BE9B-53D1-1C4F06CF3753}"/>
              </a:ext>
            </a:extLst>
          </p:cNvPr>
          <p:cNvSpPr/>
          <p:nvPr/>
        </p:nvSpPr>
        <p:spPr>
          <a:xfrm>
            <a:off x="6233759" y="1990833"/>
            <a:ext cx="2383365" cy="3386519"/>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a:solidFill>
                  <a:schemeClr val="bg1"/>
                </a:solidFill>
              </a:rPr>
              <a:t>A model </a:t>
            </a:r>
            <a:r>
              <a:rPr lang="it-IT" dirty="0" err="1">
                <a:solidFill>
                  <a:schemeClr val="bg1"/>
                </a:solidFill>
              </a:rPr>
              <a:t>cannot</a:t>
            </a:r>
            <a:r>
              <a:rPr lang="it-IT" dirty="0">
                <a:solidFill>
                  <a:schemeClr val="bg1"/>
                </a:solidFill>
              </a:rPr>
              <a:t> </a:t>
            </a:r>
            <a:r>
              <a:rPr lang="it-IT" dirty="0" err="1">
                <a:solidFill>
                  <a:schemeClr val="bg1"/>
                </a:solidFill>
              </a:rPr>
              <a:t>exist</a:t>
            </a:r>
            <a:r>
              <a:rPr lang="it-IT" dirty="0">
                <a:solidFill>
                  <a:schemeClr val="bg1"/>
                </a:solidFill>
              </a:rPr>
              <a:t> </a:t>
            </a:r>
            <a:r>
              <a:rPr lang="it-IT" dirty="0" err="1">
                <a:solidFill>
                  <a:schemeClr val="bg1"/>
                </a:solidFill>
              </a:rPr>
              <a:t>without</a:t>
            </a:r>
            <a:r>
              <a:rPr lang="it-IT" dirty="0">
                <a:solidFill>
                  <a:schemeClr val="bg1"/>
                </a:solidFill>
              </a:rPr>
              <a:t> a </a:t>
            </a:r>
            <a:r>
              <a:rPr lang="it-IT" dirty="0" err="1">
                <a:solidFill>
                  <a:schemeClr val="bg1"/>
                </a:solidFill>
              </a:rPr>
              <a:t>boundary</a:t>
            </a:r>
            <a:endParaRPr lang="it-IT" dirty="0">
              <a:solidFill>
                <a:schemeClr val="bg1"/>
              </a:solidFill>
            </a:endParaRPr>
          </a:p>
          <a:p>
            <a:pPr algn="ctr"/>
            <a:endParaRPr lang="it-IT" dirty="0"/>
          </a:p>
        </p:txBody>
      </p:sp>
      <p:sp>
        <p:nvSpPr>
          <p:cNvPr id="18" name="Titolo 2">
            <a:extLst>
              <a:ext uri="{FF2B5EF4-FFF2-40B4-BE49-F238E27FC236}">
                <a16:creationId xmlns:a16="http://schemas.microsoft.com/office/drawing/2014/main" id="{482C497B-A7B0-16BA-C6E1-4C42D1801AD1}"/>
              </a:ext>
            </a:extLst>
          </p:cNvPr>
          <p:cNvSpPr>
            <a:spLocks noGrp="1"/>
          </p:cNvSpPr>
          <p:nvPr>
            <p:ph type="ctrTitle"/>
          </p:nvPr>
        </p:nvSpPr>
        <p:spPr>
          <a:xfrm>
            <a:off x="0" y="4247"/>
            <a:ext cx="9144000" cy="846676"/>
          </a:xfrm>
          <a:solidFill>
            <a:schemeClr val="accent1">
              <a:lumMod val="75000"/>
            </a:schemeClr>
          </a:solidFill>
        </p:spPr>
        <p:txBody>
          <a:bodyPr/>
          <a:lstStyle/>
          <a:p>
            <a:pPr algn="ctr"/>
            <a:r>
              <a:rPr lang="it-IT" sz="4000" dirty="0">
                <a:solidFill>
                  <a:schemeClr val="bg1"/>
                </a:solidFill>
              </a:rPr>
              <a:t>Your Model </a:t>
            </a:r>
            <a:r>
              <a:rPr lang="it-IT" sz="4000" dirty="0" err="1">
                <a:solidFill>
                  <a:schemeClr val="bg1"/>
                </a:solidFill>
              </a:rPr>
              <a:t>is</a:t>
            </a:r>
            <a:r>
              <a:rPr lang="it-IT" sz="4000" dirty="0">
                <a:solidFill>
                  <a:schemeClr val="bg1"/>
                </a:solidFill>
              </a:rPr>
              <a:t> Over!</a:t>
            </a:r>
          </a:p>
        </p:txBody>
      </p:sp>
      <p:pic>
        <p:nvPicPr>
          <p:cNvPr id="2" name="Immagine 1">
            <a:extLst>
              <a:ext uri="{FF2B5EF4-FFF2-40B4-BE49-F238E27FC236}">
                <a16:creationId xmlns:a16="http://schemas.microsoft.com/office/drawing/2014/main" id="{0CFBB24D-BBBA-05C4-FF6A-88950239FE1A}"/>
              </a:ext>
            </a:extLst>
          </p:cNvPr>
          <p:cNvPicPr>
            <a:picLocks noChangeAspect="1"/>
          </p:cNvPicPr>
          <p:nvPr/>
        </p:nvPicPr>
        <p:blipFill>
          <a:blip r:embed="rId3"/>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819689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olo 2"/>
          <p:cNvSpPr>
            <a:spLocks noGrp="1"/>
          </p:cNvSpPr>
          <p:nvPr>
            <p:ph type="ctrTitle" idx="4294967295"/>
          </p:nvPr>
        </p:nvSpPr>
        <p:spPr>
          <a:xfrm>
            <a:off x="0" y="1966913"/>
            <a:ext cx="1971675" cy="2547937"/>
          </a:xfrm>
          <a:prstGeom prst="rect">
            <a:avLst/>
          </a:prstGeom>
          <a:noFill/>
        </p:spPr>
        <p:txBody>
          <a:bodyPr vert="horz" lIns="91440" tIns="45720" rIns="91440" bIns="45720" rtlCol="0" anchor="ctr">
            <a:normAutofit/>
          </a:bodyPr>
          <a:lstStyle/>
          <a:p>
            <a:pPr algn="ctr">
              <a:lnSpc>
                <a:spcPct val="90000"/>
              </a:lnSpc>
            </a:pPr>
            <a:r>
              <a:rPr lang="en-US" sz="2400" kern="1200">
                <a:solidFill>
                  <a:srgbClr val="FFFFFF"/>
                </a:solidFill>
                <a:latin typeface="+mj-lt"/>
                <a:ea typeface="+mj-ea"/>
                <a:cs typeface="+mj-cs"/>
              </a:rPr>
              <a:t>Misintegration</a:t>
            </a:r>
          </a:p>
        </p:txBody>
      </p:sp>
      <p:pic>
        <p:nvPicPr>
          <p:cNvPr id="5" name="Immagine 4">
            <a:extLst>
              <a:ext uri="{FF2B5EF4-FFF2-40B4-BE49-F238E27FC236}">
                <a16:creationId xmlns:a16="http://schemas.microsoft.com/office/drawing/2014/main" id="{5B2788C8-BE4B-4653-4A52-8EE6AC4EAB7E}"/>
              </a:ext>
            </a:extLst>
          </p:cNvPr>
          <p:cNvPicPr>
            <a:picLocks noChangeAspect="1"/>
          </p:cNvPicPr>
          <p:nvPr/>
        </p:nvPicPr>
        <p:blipFill>
          <a:blip r:embed="rId2"/>
          <a:stretch>
            <a:fillRect/>
          </a:stretch>
        </p:blipFill>
        <p:spPr>
          <a:xfrm>
            <a:off x="441132" y="1677502"/>
            <a:ext cx="3543407" cy="3777108"/>
          </a:xfrm>
          <a:prstGeom prst="rect">
            <a:avLst/>
          </a:prstGeom>
        </p:spPr>
      </p:pic>
      <p:sp>
        <p:nvSpPr>
          <p:cNvPr id="8" name="Scorrimento verticale 7">
            <a:extLst>
              <a:ext uri="{FF2B5EF4-FFF2-40B4-BE49-F238E27FC236}">
                <a16:creationId xmlns:a16="http://schemas.microsoft.com/office/drawing/2014/main" id="{DE365574-EBB2-3583-A3D0-88364C9FA0C6}"/>
              </a:ext>
            </a:extLst>
          </p:cNvPr>
          <p:cNvSpPr/>
          <p:nvPr/>
        </p:nvSpPr>
        <p:spPr>
          <a:xfrm>
            <a:off x="5037825" y="1677502"/>
            <a:ext cx="3543407" cy="3777108"/>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err="1">
                <a:solidFill>
                  <a:schemeClr val="bg1"/>
                </a:solidFill>
              </a:rPr>
              <a:t>Complexity</a:t>
            </a:r>
            <a:r>
              <a:rPr lang="it-IT" dirty="0">
                <a:solidFill>
                  <a:schemeClr val="bg1"/>
                </a:solidFill>
              </a:rPr>
              <a:t> </a:t>
            </a:r>
            <a:r>
              <a:rPr lang="it-IT" dirty="0" err="1">
                <a:solidFill>
                  <a:schemeClr val="bg1"/>
                </a:solidFill>
              </a:rPr>
              <a:t>is</a:t>
            </a:r>
            <a:r>
              <a:rPr lang="it-IT" dirty="0">
                <a:solidFill>
                  <a:schemeClr val="bg1"/>
                </a:solidFill>
              </a:rPr>
              <a:t> a </a:t>
            </a:r>
            <a:r>
              <a:rPr lang="it-IT" dirty="0" err="1">
                <a:solidFill>
                  <a:schemeClr val="bg1"/>
                </a:solidFill>
              </a:rPr>
              <a:t>useful</a:t>
            </a:r>
            <a:r>
              <a:rPr lang="it-IT" dirty="0">
                <a:solidFill>
                  <a:schemeClr val="bg1"/>
                </a:solidFill>
              </a:rPr>
              <a:t> </a:t>
            </a:r>
            <a:r>
              <a:rPr lang="it-IT" dirty="0" err="1">
                <a:solidFill>
                  <a:schemeClr val="bg1"/>
                </a:solidFill>
              </a:rPr>
              <a:t>guiding</a:t>
            </a:r>
            <a:r>
              <a:rPr lang="it-IT" dirty="0">
                <a:solidFill>
                  <a:schemeClr val="bg1"/>
                </a:solidFill>
              </a:rPr>
              <a:t> </a:t>
            </a:r>
            <a:r>
              <a:rPr lang="it-IT" dirty="0" err="1">
                <a:solidFill>
                  <a:schemeClr val="bg1"/>
                </a:solidFill>
              </a:rPr>
              <a:t>principle</a:t>
            </a:r>
            <a:r>
              <a:rPr lang="it-IT" dirty="0">
                <a:solidFill>
                  <a:schemeClr val="bg1"/>
                </a:solidFill>
              </a:rPr>
              <a:t>.</a:t>
            </a:r>
          </a:p>
          <a:p>
            <a:pPr algn="ctr"/>
            <a:endParaRPr lang="it-IT" dirty="0">
              <a:solidFill>
                <a:schemeClr val="bg1"/>
              </a:solidFill>
            </a:endParaRPr>
          </a:p>
          <a:p>
            <a:pPr algn="ctr"/>
            <a:r>
              <a:rPr lang="it-IT" dirty="0">
                <a:solidFill>
                  <a:schemeClr val="bg1"/>
                </a:solidFill>
              </a:rPr>
              <a:t>To design and build an </a:t>
            </a:r>
            <a:r>
              <a:rPr lang="it-IT" dirty="0" err="1">
                <a:solidFill>
                  <a:schemeClr val="bg1"/>
                </a:solidFill>
              </a:rPr>
              <a:t>effective</a:t>
            </a:r>
            <a:r>
              <a:rPr lang="it-IT" dirty="0">
                <a:solidFill>
                  <a:schemeClr val="bg1"/>
                </a:solidFill>
              </a:rPr>
              <a:t> </a:t>
            </a:r>
            <a:r>
              <a:rPr lang="it-IT" dirty="0" err="1">
                <a:solidFill>
                  <a:schemeClr val="bg1"/>
                </a:solidFill>
              </a:rPr>
              <a:t>solution</a:t>
            </a:r>
            <a:r>
              <a:rPr lang="it-IT" dirty="0">
                <a:solidFill>
                  <a:schemeClr val="bg1"/>
                </a:solidFill>
              </a:rPr>
              <a:t> </a:t>
            </a:r>
            <a:r>
              <a:rPr lang="it-IT" dirty="0" err="1">
                <a:solidFill>
                  <a:schemeClr val="bg1"/>
                </a:solidFill>
              </a:rPr>
              <a:t>you</a:t>
            </a:r>
            <a:r>
              <a:rPr lang="it-IT" dirty="0">
                <a:solidFill>
                  <a:schemeClr val="bg1"/>
                </a:solidFill>
              </a:rPr>
              <a:t> </a:t>
            </a:r>
            <a:r>
              <a:rPr lang="it-IT" dirty="0" err="1">
                <a:solidFill>
                  <a:schemeClr val="bg1"/>
                </a:solidFill>
              </a:rPr>
              <a:t>have</a:t>
            </a:r>
            <a:r>
              <a:rPr lang="it-IT" dirty="0">
                <a:solidFill>
                  <a:schemeClr val="bg1"/>
                </a:solidFill>
              </a:rPr>
              <a:t> to </a:t>
            </a:r>
            <a:r>
              <a:rPr lang="it-IT" dirty="0" err="1">
                <a:solidFill>
                  <a:schemeClr val="bg1"/>
                </a:solidFill>
              </a:rPr>
              <a:t>understand</a:t>
            </a:r>
            <a:r>
              <a:rPr lang="it-IT" dirty="0">
                <a:solidFill>
                  <a:schemeClr val="bg1"/>
                </a:solidFill>
              </a:rPr>
              <a:t> the </a:t>
            </a:r>
            <a:r>
              <a:rPr lang="it-IT" dirty="0" err="1">
                <a:solidFill>
                  <a:schemeClr val="bg1"/>
                </a:solidFill>
              </a:rPr>
              <a:t>problem</a:t>
            </a:r>
            <a:endParaRPr lang="it-IT" dirty="0">
              <a:solidFill>
                <a:schemeClr val="bg1"/>
              </a:solidFill>
            </a:endParaRPr>
          </a:p>
          <a:p>
            <a:pPr algn="ctr"/>
            <a:endParaRPr lang="it-IT" dirty="0"/>
          </a:p>
        </p:txBody>
      </p:sp>
      <p:sp>
        <p:nvSpPr>
          <p:cNvPr id="9" name="Titolo 2">
            <a:extLst>
              <a:ext uri="{FF2B5EF4-FFF2-40B4-BE49-F238E27FC236}">
                <a16:creationId xmlns:a16="http://schemas.microsoft.com/office/drawing/2014/main" id="{2B93ED20-F586-2678-5723-27A4B4A9A14C}"/>
              </a:ext>
            </a:extLst>
          </p:cNvPr>
          <p:cNvSpPr txBox="1">
            <a:spLocks/>
          </p:cNvSpPr>
          <p:nvPr/>
        </p:nvSpPr>
        <p:spPr>
          <a:xfrm>
            <a:off x="0" y="4247"/>
            <a:ext cx="9144000" cy="846676"/>
          </a:xfrm>
          <a:prstGeom prst="rect">
            <a:avLst/>
          </a:prstGeom>
          <a:solidFill>
            <a:schemeClr val="accent1">
              <a:lumMod val="75000"/>
            </a:schemeClr>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it-IT" sz="4000" b="1" dirty="0" err="1">
                <a:solidFill>
                  <a:schemeClr val="bg1"/>
                </a:solidFill>
              </a:rPr>
              <a:t>Complexity</a:t>
            </a:r>
            <a:endParaRPr lang="it-IT" sz="4000" b="1" dirty="0">
              <a:solidFill>
                <a:schemeClr val="bg1"/>
              </a:solidFill>
            </a:endParaRPr>
          </a:p>
        </p:txBody>
      </p:sp>
      <p:pic>
        <p:nvPicPr>
          <p:cNvPr id="2" name="Immagine 1">
            <a:extLst>
              <a:ext uri="{FF2B5EF4-FFF2-40B4-BE49-F238E27FC236}">
                <a16:creationId xmlns:a16="http://schemas.microsoft.com/office/drawing/2014/main" id="{B0EC5752-4D08-4BFB-7927-E5BA4E673A22}"/>
              </a:ext>
            </a:extLst>
          </p:cNvPr>
          <p:cNvPicPr>
            <a:picLocks noChangeAspect="1"/>
          </p:cNvPicPr>
          <p:nvPr/>
        </p:nvPicPr>
        <p:blipFill>
          <a:blip r:embed="rId3"/>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2889841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0" y="4247"/>
            <a:ext cx="9144000" cy="846676"/>
          </a:xfrm>
          <a:solidFill>
            <a:schemeClr val="accent1">
              <a:lumMod val="75000"/>
            </a:schemeClr>
          </a:solidFill>
        </p:spPr>
        <p:txBody>
          <a:bodyPr/>
          <a:lstStyle/>
          <a:p>
            <a:pPr algn="ctr"/>
            <a:r>
              <a:rPr lang="it-IT" sz="4000" dirty="0">
                <a:solidFill>
                  <a:schemeClr val="bg1"/>
                </a:solidFill>
              </a:rPr>
              <a:t>System </a:t>
            </a:r>
            <a:r>
              <a:rPr lang="it-IT" sz="4000" dirty="0" err="1">
                <a:solidFill>
                  <a:schemeClr val="bg1"/>
                </a:solidFill>
              </a:rPr>
              <a:t>is</a:t>
            </a:r>
            <a:r>
              <a:rPr lang="it-IT" sz="4000" dirty="0">
                <a:solidFill>
                  <a:schemeClr val="bg1"/>
                </a:solidFill>
              </a:rPr>
              <a:t> </a:t>
            </a:r>
            <a:r>
              <a:rPr lang="it-IT" sz="4000" dirty="0" err="1">
                <a:solidFill>
                  <a:schemeClr val="bg1"/>
                </a:solidFill>
              </a:rPr>
              <a:t>Mutable</a:t>
            </a:r>
            <a:r>
              <a:rPr lang="it-IT" sz="4000" dirty="0">
                <a:solidFill>
                  <a:schemeClr val="bg1"/>
                </a:solidFill>
              </a:rPr>
              <a:t>!</a:t>
            </a:r>
          </a:p>
        </p:txBody>
      </p:sp>
      <p:sp>
        <p:nvSpPr>
          <p:cNvPr id="14" name="Scorrimento verticale 13">
            <a:extLst>
              <a:ext uri="{FF2B5EF4-FFF2-40B4-BE49-F238E27FC236}">
                <a16:creationId xmlns:a16="http://schemas.microsoft.com/office/drawing/2014/main" id="{869FA5FA-0D3B-1251-C5E8-115436BE02F9}"/>
              </a:ext>
            </a:extLst>
          </p:cNvPr>
          <p:cNvSpPr/>
          <p:nvPr/>
        </p:nvSpPr>
        <p:spPr>
          <a:xfrm>
            <a:off x="526875" y="2525671"/>
            <a:ext cx="1825297" cy="3386520"/>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a:solidFill>
                  <a:schemeClr val="bg1"/>
                </a:solidFill>
              </a:rPr>
              <a:t>Low </a:t>
            </a:r>
            <a:r>
              <a:rPr lang="it-IT" dirty="0" err="1">
                <a:solidFill>
                  <a:schemeClr val="bg1"/>
                </a:solidFill>
              </a:rPr>
              <a:t>Coupling</a:t>
            </a:r>
            <a:endParaRPr lang="it-IT" dirty="0">
              <a:solidFill>
                <a:schemeClr val="bg1"/>
              </a:solidFill>
            </a:endParaRPr>
          </a:p>
          <a:p>
            <a:pPr algn="ctr"/>
            <a:r>
              <a:rPr lang="it-IT" dirty="0">
                <a:solidFill>
                  <a:schemeClr val="bg1"/>
                </a:solidFill>
              </a:rPr>
              <a:t>High </a:t>
            </a:r>
            <a:r>
              <a:rPr lang="it-IT" dirty="0" err="1">
                <a:solidFill>
                  <a:schemeClr val="bg1"/>
                </a:solidFill>
              </a:rPr>
              <a:t>Cohesion</a:t>
            </a:r>
            <a:endParaRPr lang="it-IT" dirty="0">
              <a:solidFill>
                <a:schemeClr val="bg1"/>
              </a:solidFill>
            </a:endParaRPr>
          </a:p>
          <a:p>
            <a:pPr algn="ctr"/>
            <a:endParaRPr lang="it-IT" dirty="0"/>
          </a:p>
        </p:txBody>
      </p:sp>
      <p:sp>
        <p:nvSpPr>
          <p:cNvPr id="4" name="Scorrimento orizzontale 3">
            <a:extLst>
              <a:ext uri="{FF2B5EF4-FFF2-40B4-BE49-F238E27FC236}">
                <a16:creationId xmlns:a16="http://schemas.microsoft.com/office/drawing/2014/main" id="{D6C5A31C-AE4F-6FBB-C38F-DF49559765EB}"/>
              </a:ext>
            </a:extLst>
          </p:cNvPr>
          <p:cNvSpPr/>
          <p:nvPr/>
        </p:nvSpPr>
        <p:spPr>
          <a:xfrm>
            <a:off x="526876" y="1085591"/>
            <a:ext cx="1825296" cy="1019452"/>
          </a:xfrm>
          <a:prstGeom prst="horizontalScrol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err="1">
                <a:solidFill>
                  <a:schemeClr val="tx1"/>
                </a:solidFill>
              </a:rPr>
              <a:t>Modularity</a:t>
            </a:r>
            <a:endParaRPr lang="it-IT" sz="2000" dirty="0">
              <a:solidFill>
                <a:schemeClr val="tx1"/>
              </a:solidFill>
            </a:endParaRPr>
          </a:p>
        </p:txBody>
      </p:sp>
      <p:sp>
        <p:nvSpPr>
          <p:cNvPr id="5" name="Scorrimento orizzontale 4">
            <a:extLst>
              <a:ext uri="{FF2B5EF4-FFF2-40B4-BE49-F238E27FC236}">
                <a16:creationId xmlns:a16="http://schemas.microsoft.com/office/drawing/2014/main" id="{6828E433-3A73-68B8-38EA-A7BA16CEC71C}"/>
              </a:ext>
            </a:extLst>
          </p:cNvPr>
          <p:cNvSpPr/>
          <p:nvPr/>
        </p:nvSpPr>
        <p:spPr>
          <a:xfrm>
            <a:off x="2689949" y="1085591"/>
            <a:ext cx="1825296" cy="1019452"/>
          </a:xfrm>
          <a:prstGeom prst="horizontalScrol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err="1">
                <a:solidFill>
                  <a:schemeClr val="tx1"/>
                </a:solidFill>
              </a:rPr>
              <a:t>Weak</a:t>
            </a:r>
            <a:r>
              <a:rPr lang="it-IT" sz="2000" dirty="0">
                <a:solidFill>
                  <a:schemeClr val="tx1"/>
                </a:solidFill>
              </a:rPr>
              <a:t> Links</a:t>
            </a:r>
          </a:p>
        </p:txBody>
      </p:sp>
      <p:sp>
        <p:nvSpPr>
          <p:cNvPr id="6" name="Scorrimento orizzontale 5">
            <a:extLst>
              <a:ext uri="{FF2B5EF4-FFF2-40B4-BE49-F238E27FC236}">
                <a16:creationId xmlns:a16="http://schemas.microsoft.com/office/drawing/2014/main" id="{250506A8-483E-23FE-9FC0-81B858172D6B}"/>
              </a:ext>
            </a:extLst>
          </p:cNvPr>
          <p:cNvSpPr/>
          <p:nvPr/>
        </p:nvSpPr>
        <p:spPr>
          <a:xfrm>
            <a:off x="4853022" y="1085591"/>
            <a:ext cx="1825296" cy="1019452"/>
          </a:xfrm>
          <a:prstGeom prst="horizontalScrol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err="1">
                <a:solidFill>
                  <a:schemeClr val="tx1"/>
                </a:solidFill>
              </a:rPr>
              <a:t>Redundancy</a:t>
            </a:r>
            <a:endParaRPr lang="it-IT" sz="2000" dirty="0">
              <a:solidFill>
                <a:schemeClr val="tx1"/>
              </a:solidFill>
            </a:endParaRPr>
          </a:p>
        </p:txBody>
      </p:sp>
      <p:sp>
        <p:nvSpPr>
          <p:cNvPr id="8" name="Scorrimento orizzontale 7">
            <a:extLst>
              <a:ext uri="{FF2B5EF4-FFF2-40B4-BE49-F238E27FC236}">
                <a16:creationId xmlns:a16="http://schemas.microsoft.com/office/drawing/2014/main" id="{C5703BF4-E1B4-F9E0-03FC-8686B6734E81}"/>
              </a:ext>
            </a:extLst>
          </p:cNvPr>
          <p:cNvSpPr/>
          <p:nvPr/>
        </p:nvSpPr>
        <p:spPr>
          <a:xfrm>
            <a:off x="7016095" y="1085591"/>
            <a:ext cx="1825296" cy="1019452"/>
          </a:xfrm>
          <a:prstGeom prst="horizontalScrol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err="1">
                <a:solidFill>
                  <a:schemeClr val="tx1"/>
                </a:solidFill>
              </a:rPr>
              <a:t>Diversity</a:t>
            </a:r>
            <a:endParaRPr lang="it-IT" sz="2000" dirty="0">
              <a:solidFill>
                <a:schemeClr val="tx1"/>
              </a:solidFill>
            </a:endParaRPr>
          </a:p>
        </p:txBody>
      </p:sp>
      <p:sp>
        <p:nvSpPr>
          <p:cNvPr id="9" name="Scorrimento verticale 8">
            <a:extLst>
              <a:ext uri="{FF2B5EF4-FFF2-40B4-BE49-F238E27FC236}">
                <a16:creationId xmlns:a16="http://schemas.microsoft.com/office/drawing/2014/main" id="{7A96DD67-93D1-4911-456B-701C9684D270}"/>
              </a:ext>
            </a:extLst>
          </p:cNvPr>
          <p:cNvSpPr/>
          <p:nvPr/>
        </p:nvSpPr>
        <p:spPr>
          <a:xfrm>
            <a:off x="2689947" y="2525671"/>
            <a:ext cx="1825296" cy="3386520"/>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a:solidFill>
                  <a:schemeClr val="bg1"/>
                </a:solidFill>
              </a:rPr>
              <a:t>Low </a:t>
            </a:r>
            <a:r>
              <a:rPr lang="it-IT" dirty="0" err="1">
                <a:solidFill>
                  <a:schemeClr val="bg1"/>
                </a:solidFill>
              </a:rPr>
              <a:t>level</a:t>
            </a:r>
            <a:r>
              <a:rPr lang="it-IT" dirty="0">
                <a:solidFill>
                  <a:schemeClr val="bg1"/>
                </a:solidFill>
              </a:rPr>
              <a:t> of </a:t>
            </a:r>
            <a:r>
              <a:rPr lang="it-IT" dirty="0" err="1">
                <a:solidFill>
                  <a:schemeClr val="bg1"/>
                </a:solidFill>
              </a:rPr>
              <a:t>interconnectedness</a:t>
            </a:r>
            <a:r>
              <a:rPr lang="it-IT" dirty="0">
                <a:solidFill>
                  <a:schemeClr val="bg1"/>
                </a:solidFill>
              </a:rPr>
              <a:t> </a:t>
            </a:r>
            <a:r>
              <a:rPr lang="it-IT" dirty="0" err="1">
                <a:solidFill>
                  <a:schemeClr val="bg1"/>
                </a:solidFill>
              </a:rPr>
              <a:t>between</a:t>
            </a:r>
            <a:r>
              <a:rPr lang="it-IT" dirty="0">
                <a:solidFill>
                  <a:schemeClr val="bg1"/>
                </a:solidFill>
              </a:rPr>
              <a:t> </a:t>
            </a:r>
            <a:r>
              <a:rPr lang="it-IT" dirty="0" err="1">
                <a:solidFill>
                  <a:schemeClr val="bg1"/>
                </a:solidFill>
              </a:rPr>
              <a:t>module</a:t>
            </a:r>
            <a:endParaRPr lang="it-IT" dirty="0">
              <a:solidFill>
                <a:schemeClr val="bg1"/>
              </a:solidFill>
            </a:endParaRPr>
          </a:p>
          <a:p>
            <a:pPr algn="ctr"/>
            <a:endParaRPr lang="it-IT" dirty="0"/>
          </a:p>
        </p:txBody>
      </p:sp>
      <p:sp>
        <p:nvSpPr>
          <p:cNvPr id="10" name="Scorrimento verticale 9">
            <a:extLst>
              <a:ext uri="{FF2B5EF4-FFF2-40B4-BE49-F238E27FC236}">
                <a16:creationId xmlns:a16="http://schemas.microsoft.com/office/drawing/2014/main" id="{C93DB362-53A7-6A0B-BEFC-B3C0BF7F3CAE}"/>
              </a:ext>
            </a:extLst>
          </p:cNvPr>
          <p:cNvSpPr/>
          <p:nvPr/>
        </p:nvSpPr>
        <p:spPr>
          <a:xfrm>
            <a:off x="4853022" y="2534297"/>
            <a:ext cx="1825296" cy="3386520"/>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a:solidFill>
                  <a:schemeClr val="bg1"/>
                </a:solidFill>
              </a:rPr>
              <a:t>DRY</a:t>
            </a:r>
          </a:p>
          <a:p>
            <a:pPr algn="ctr"/>
            <a:r>
              <a:rPr lang="it-IT" dirty="0">
                <a:solidFill>
                  <a:schemeClr val="bg1"/>
                </a:solidFill>
              </a:rPr>
              <a:t>vs</a:t>
            </a:r>
          </a:p>
          <a:p>
            <a:pPr algn="ctr"/>
            <a:r>
              <a:rPr lang="it-IT" dirty="0">
                <a:solidFill>
                  <a:schemeClr val="bg1"/>
                </a:solidFill>
              </a:rPr>
              <a:t>WET</a:t>
            </a:r>
          </a:p>
          <a:p>
            <a:pPr algn="ctr"/>
            <a:endParaRPr lang="it-IT" dirty="0">
              <a:solidFill>
                <a:schemeClr val="tx1"/>
              </a:solidFill>
            </a:endParaRPr>
          </a:p>
          <a:p>
            <a:pPr algn="ctr"/>
            <a:endParaRPr lang="it-IT" dirty="0"/>
          </a:p>
        </p:txBody>
      </p:sp>
      <p:sp>
        <p:nvSpPr>
          <p:cNvPr id="11" name="Scorrimento verticale 10">
            <a:extLst>
              <a:ext uri="{FF2B5EF4-FFF2-40B4-BE49-F238E27FC236}">
                <a16:creationId xmlns:a16="http://schemas.microsoft.com/office/drawing/2014/main" id="{A6BEB417-000C-3E1E-5BFA-F0EDF3E125D0}"/>
              </a:ext>
            </a:extLst>
          </p:cNvPr>
          <p:cNvSpPr/>
          <p:nvPr/>
        </p:nvSpPr>
        <p:spPr>
          <a:xfrm>
            <a:off x="7016093" y="2534297"/>
            <a:ext cx="1825296" cy="3386520"/>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dirty="0" err="1">
                <a:solidFill>
                  <a:schemeClr val="bg1"/>
                </a:solidFill>
              </a:rPr>
              <a:t>Different</a:t>
            </a:r>
            <a:r>
              <a:rPr lang="it-IT" dirty="0">
                <a:solidFill>
                  <a:schemeClr val="bg1"/>
                </a:solidFill>
              </a:rPr>
              <a:t> tools for </a:t>
            </a:r>
            <a:r>
              <a:rPr lang="it-IT" dirty="0" err="1">
                <a:solidFill>
                  <a:schemeClr val="bg1"/>
                </a:solidFill>
              </a:rPr>
              <a:t>different</a:t>
            </a:r>
            <a:r>
              <a:rPr lang="it-IT" dirty="0">
                <a:solidFill>
                  <a:schemeClr val="bg1"/>
                </a:solidFill>
              </a:rPr>
              <a:t>, or </a:t>
            </a:r>
            <a:r>
              <a:rPr lang="it-IT" dirty="0" err="1">
                <a:solidFill>
                  <a:schemeClr val="bg1"/>
                </a:solidFill>
              </a:rPr>
              <a:t>same</a:t>
            </a:r>
            <a:r>
              <a:rPr lang="it-IT" dirty="0">
                <a:solidFill>
                  <a:schemeClr val="bg1"/>
                </a:solidFill>
              </a:rPr>
              <a:t>, </a:t>
            </a:r>
            <a:r>
              <a:rPr lang="it-IT" dirty="0" err="1">
                <a:solidFill>
                  <a:schemeClr val="bg1"/>
                </a:solidFill>
              </a:rPr>
              <a:t>problem</a:t>
            </a:r>
            <a:r>
              <a:rPr lang="it-IT" dirty="0">
                <a:solidFill>
                  <a:schemeClr val="bg1"/>
                </a:solidFill>
              </a:rPr>
              <a:t>(s)</a:t>
            </a:r>
          </a:p>
          <a:p>
            <a:pPr algn="ctr"/>
            <a:endParaRPr lang="it-IT" dirty="0"/>
          </a:p>
        </p:txBody>
      </p:sp>
      <p:pic>
        <p:nvPicPr>
          <p:cNvPr id="2" name="Immagine 1">
            <a:extLst>
              <a:ext uri="{FF2B5EF4-FFF2-40B4-BE49-F238E27FC236}">
                <a16:creationId xmlns:a16="http://schemas.microsoft.com/office/drawing/2014/main" id="{E86505A5-363D-4EDB-2353-5683D60CFB12}"/>
              </a:ext>
            </a:extLst>
          </p:cNvPr>
          <p:cNvPicPr>
            <a:picLocks noChangeAspect="1"/>
          </p:cNvPicPr>
          <p:nvPr/>
        </p:nvPicPr>
        <p:blipFill>
          <a:blip r:embed="rId2"/>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1241289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ctrTitle"/>
          </p:nvPr>
        </p:nvSpPr>
        <p:spPr>
          <a:xfrm>
            <a:off x="0" y="4247"/>
            <a:ext cx="9144000" cy="846676"/>
          </a:xfrm>
          <a:solidFill>
            <a:schemeClr val="accent1">
              <a:lumMod val="75000"/>
            </a:schemeClr>
          </a:solidFill>
        </p:spPr>
        <p:txBody>
          <a:bodyPr/>
          <a:lstStyle/>
          <a:p>
            <a:pPr algn="ctr"/>
            <a:r>
              <a:rPr lang="it-IT" sz="4000" dirty="0" err="1">
                <a:solidFill>
                  <a:schemeClr val="bg1"/>
                </a:solidFill>
              </a:rPr>
              <a:t>Evolutionary</a:t>
            </a:r>
            <a:r>
              <a:rPr lang="it-IT" sz="4000" dirty="0">
                <a:solidFill>
                  <a:schemeClr val="bg1"/>
                </a:solidFill>
              </a:rPr>
              <a:t> Architecture</a:t>
            </a:r>
          </a:p>
        </p:txBody>
      </p:sp>
      <p:pic>
        <p:nvPicPr>
          <p:cNvPr id="2" name="Immagine 1">
            <a:extLst>
              <a:ext uri="{FF2B5EF4-FFF2-40B4-BE49-F238E27FC236}">
                <a16:creationId xmlns:a16="http://schemas.microsoft.com/office/drawing/2014/main" id="{B198169E-A380-946A-94DB-BEA02613DF89}"/>
              </a:ext>
            </a:extLst>
          </p:cNvPr>
          <p:cNvPicPr>
            <a:picLocks noChangeAspect="1"/>
          </p:cNvPicPr>
          <p:nvPr/>
        </p:nvPicPr>
        <p:blipFill>
          <a:blip r:embed="rId2"/>
          <a:stretch>
            <a:fillRect/>
          </a:stretch>
        </p:blipFill>
        <p:spPr>
          <a:xfrm>
            <a:off x="167183" y="1897459"/>
            <a:ext cx="2889415" cy="3079983"/>
          </a:xfrm>
          <a:prstGeom prst="rect">
            <a:avLst/>
          </a:prstGeom>
        </p:spPr>
      </p:pic>
      <p:sp>
        <p:nvSpPr>
          <p:cNvPr id="12" name="Scorrimento verticale 11">
            <a:extLst>
              <a:ext uri="{FF2B5EF4-FFF2-40B4-BE49-F238E27FC236}">
                <a16:creationId xmlns:a16="http://schemas.microsoft.com/office/drawing/2014/main" id="{79224534-F912-F0AF-930F-FA6E7FDE9D87}"/>
              </a:ext>
            </a:extLst>
          </p:cNvPr>
          <p:cNvSpPr/>
          <p:nvPr/>
        </p:nvSpPr>
        <p:spPr>
          <a:xfrm>
            <a:off x="3502326" y="1897459"/>
            <a:ext cx="5313870" cy="3079983"/>
          </a:xfrm>
          <a:prstGeom prst="verticalScroll">
            <a:avLst/>
          </a:prstGeom>
          <a:solidFill>
            <a:schemeClr val="accent1">
              <a:lumMod val="75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it-IT" sz="2000" dirty="0">
                <a:solidFill>
                  <a:schemeClr val="bg1"/>
                </a:solidFill>
              </a:rPr>
              <a:t>An </a:t>
            </a:r>
            <a:r>
              <a:rPr lang="it-IT" sz="2000" dirty="0" err="1">
                <a:solidFill>
                  <a:schemeClr val="bg1"/>
                </a:solidFill>
              </a:rPr>
              <a:t>Evolutionary</a:t>
            </a:r>
            <a:r>
              <a:rPr lang="it-IT" sz="2000" dirty="0">
                <a:solidFill>
                  <a:schemeClr val="bg1"/>
                </a:solidFill>
              </a:rPr>
              <a:t> Architecture supports </a:t>
            </a:r>
          </a:p>
          <a:p>
            <a:pPr algn="ctr"/>
            <a:r>
              <a:rPr lang="it-IT" sz="2000" dirty="0" err="1">
                <a:solidFill>
                  <a:schemeClr val="bg1"/>
                </a:solidFill>
              </a:rPr>
              <a:t>guided</a:t>
            </a:r>
            <a:r>
              <a:rPr lang="it-IT" sz="2000" dirty="0">
                <a:solidFill>
                  <a:schemeClr val="bg1"/>
                </a:solidFill>
              </a:rPr>
              <a:t> </a:t>
            </a:r>
            <a:r>
              <a:rPr lang="it-IT" sz="2000" dirty="0" err="1">
                <a:solidFill>
                  <a:schemeClr val="bg1"/>
                </a:solidFill>
              </a:rPr>
              <a:t>incremental</a:t>
            </a:r>
            <a:r>
              <a:rPr lang="it-IT" sz="2000" dirty="0">
                <a:solidFill>
                  <a:schemeClr val="bg1"/>
                </a:solidFill>
              </a:rPr>
              <a:t> </a:t>
            </a:r>
            <a:r>
              <a:rPr lang="it-IT" sz="2000" dirty="0" err="1">
                <a:solidFill>
                  <a:schemeClr val="bg1"/>
                </a:solidFill>
              </a:rPr>
              <a:t>change</a:t>
            </a:r>
            <a:r>
              <a:rPr lang="it-IT" sz="2000" dirty="0">
                <a:solidFill>
                  <a:schemeClr val="bg1"/>
                </a:solidFill>
              </a:rPr>
              <a:t> </a:t>
            </a:r>
            <a:r>
              <a:rPr lang="it-IT" sz="2000" dirty="0" err="1">
                <a:solidFill>
                  <a:schemeClr val="bg1"/>
                </a:solidFill>
              </a:rPr>
              <a:t>across</a:t>
            </a:r>
            <a:r>
              <a:rPr lang="it-IT" sz="2000" dirty="0">
                <a:solidFill>
                  <a:schemeClr val="bg1"/>
                </a:solidFill>
              </a:rPr>
              <a:t> </a:t>
            </a:r>
          </a:p>
          <a:p>
            <a:pPr algn="ctr"/>
            <a:r>
              <a:rPr lang="it-IT" sz="2000" dirty="0">
                <a:solidFill>
                  <a:schemeClr val="bg1"/>
                </a:solidFill>
              </a:rPr>
              <a:t>multiple </a:t>
            </a:r>
            <a:r>
              <a:rPr lang="it-IT" sz="2000" dirty="0" err="1">
                <a:solidFill>
                  <a:schemeClr val="bg1"/>
                </a:solidFill>
              </a:rPr>
              <a:t>dimensions</a:t>
            </a:r>
            <a:endParaRPr lang="it-IT" sz="2000" dirty="0">
              <a:solidFill>
                <a:schemeClr val="bg1"/>
              </a:solidFill>
            </a:endParaRPr>
          </a:p>
          <a:p>
            <a:pPr algn="ctr"/>
            <a:endParaRPr lang="it-IT" dirty="0"/>
          </a:p>
        </p:txBody>
      </p:sp>
      <p:pic>
        <p:nvPicPr>
          <p:cNvPr id="4" name="Immagine 3">
            <a:extLst>
              <a:ext uri="{FF2B5EF4-FFF2-40B4-BE49-F238E27FC236}">
                <a16:creationId xmlns:a16="http://schemas.microsoft.com/office/drawing/2014/main" id="{7E124CD7-7782-257D-BB91-003C30D6B030}"/>
              </a:ext>
            </a:extLst>
          </p:cNvPr>
          <p:cNvPicPr>
            <a:picLocks noChangeAspect="1"/>
          </p:cNvPicPr>
          <p:nvPr/>
        </p:nvPicPr>
        <p:blipFill>
          <a:blip r:embed="rId3"/>
          <a:stretch>
            <a:fillRect/>
          </a:stretch>
        </p:blipFill>
        <p:spPr>
          <a:xfrm>
            <a:off x="138608" y="6131124"/>
            <a:ext cx="1425063" cy="434378"/>
          </a:xfrm>
          <a:prstGeom prst="rect">
            <a:avLst/>
          </a:prstGeom>
        </p:spPr>
      </p:pic>
    </p:spTree>
    <p:extLst>
      <p:ext uri="{BB962C8B-B14F-4D97-AF65-F5344CB8AC3E}">
        <p14:creationId xmlns:p14="http://schemas.microsoft.com/office/powerpoint/2010/main" val="1058855489"/>
      </p:ext>
    </p:extLst>
  </p:cSld>
  <p:clrMapOvr>
    <a:masterClrMapping/>
  </p:clrMapOvr>
</p:sld>
</file>

<file path=ppt/theme/theme1.xml><?xml version="1.0" encoding="utf-8"?>
<a:theme xmlns:a="http://schemas.openxmlformats.org/drawingml/2006/main" name="Tema I3">
  <a:themeElements>
    <a:clrScheme name="Tema di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i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1056</TotalTime>
  <Words>398</Words>
  <Application>Microsoft Office PowerPoint</Application>
  <PresentationFormat>Presentazione su schermo (4:3)</PresentationFormat>
  <Paragraphs>88</Paragraphs>
  <Slides>17</Slides>
  <Notes>3</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17</vt:i4>
      </vt:variant>
    </vt:vector>
  </HeadingPairs>
  <TitlesOfParts>
    <vt:vector size="23" baseType="lpstr">
      <vt:lpstr>Open Sans Light</vt:lpstr>
      <vt:lpstr>Calibri</vt:lpstr>
      <vt:lpstr>Arial</vt:lpstr>
      <vt:lpstr>Open Sans</vt:lpstr>
      <vt:lpstr>Calibri Light</vt:lpstr>
      <vt:lpstr>Tema I3</vt:lpstr>
      <vt:lpstr>Antifragility in Software</vt:lpstr>
      <vt:lpstr>Presentazione standard di PowerPoint</vt:lpstr>
      <vt:lpstr>All we need is Data!</vt:lpstr>
      <vt:lpstr>All we need is Data!</vt:lpstr>
      <vt:lpstr>NewVantage Report</vt:lpstr>
      <vt:lpstr>Your Model is Over!</vt:lpstr>
      <vt:lpstr>Misintegration</vt:lpstr>
      <vt:lpstr>System is Mutable!</vt:lpstr>
      <vt:lpstr>Evolutionary Architecture</vt:lpstr>
      <vt:lpstr>Evolutionary Architecture</vt:lpstr>
      <vt:lpstr>Evolutionary Architecture</vt:lpstr>
      <vt:lpstr>Evolutionary Architecture</vt:lpstr>
      <vt:lpstr>Guided</vt:lpstr>
      <vt:lpstr>Principles</vt:lpstr>
      <vt:lpstr>Laws of Software Architecture</vt:lpstr>
      <vt:lpstr>Multiple Dimensions</vt:lpstr>
      <vt:lpstr>Misintegration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Chierichetti Diego (Chi)</dc:creator>
  <cp:lastModifiedBy>Acerbis Alberto</cp:lastModifiedBy>
  <cp:revision>137</cp:revision>
  <dcterms:created xsi:type="dcterms:W3CDTF">2017-02-20T14:14:58Z</dcterms:created>
  <dcterms:modified xsi:type="dcterms:W3CDTF">2023-11-29T08:12:02Z</dcterms:modified>
</cp:coreProperties>
</file>

<file path=docProps/thumbnail.jpeg>
</file>